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8" r:id="rId2"/>
  </p:sldMasterIdLst>
  <p:notesMasterIdLst>
    <p:notesMasterId r:id="rId26"/>
  </p:notesMasterIdLst>
  <p:sldIdLst>
    <p:sldId id="270" r:id="rId3"/>
    <p:sldId id="257" r:id="rId4"/>
    <p:sldId id="258" r:id="rId5"/>
    <p:sldId id="280" r:id="rId6"/>
    <p:sldId id="272" r:id="rId7"/>
    <p:sldId id="275" r:id="rId8"/>
    <p:sldId id="276" r:id="rId9"/>
    <p:sldId id="262" r:id="rId10"/>
    <p:sldId id="283" r:id="rId11"/>
    <p:sldId id="277" r:id="rId12"/>
    <p:sldId id="282" r:id="rId13"/>
    <p:sldId id="287" r:id="rId14"/>
    <p:sldId id="285" r:id="rId15"/>
    <p:sldId id="263" r:id="rId16"/>
    <p:sldId id="264" r:id="rId17"/>
    <p:sldId id="261" r:id="rId18"/>
    <p:sldId id="259" r:id="rId19"/>
    <p:sldId id="265" r:id="rId20"/>
    <p:sldId id="284" r:id="rId21"/>
    <p:sldId id="273" r:id="rId22"/>
    <p:sldId id="278" r:id="rId23"/>
    <p:sldId id="274"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09" autoAdjust="0"/>
    <p:restoredTop sz="86383" autoAdjust="0"/>
  </p:normalViewPr>
  <p:slideViewPr>
    <p:cSldViewPr snapToGrid="0" snapToObjects="1">
      <p:cViewPr varScale="1">
        <p:scale>
          <a:sx n="60" d="100"/>
          <a:sy n="60" d="100"/>
        </p:scale>
        <p:origin x="38" y="230"/>
      </p:cViewPr>
      <p:guideLst>
        <p:guide orient="horz" pos="2160"/>
        <p:guide pos="3840"/>
      </p:guideLst>
    </p:cSldViewPr>
  </p:slideViewPr>
  <p:outlineViewPr>
    <p:cViewPr>
      <p:scale>
        <a:sx n="33" d="100"/>
        <a:sy n="33" d="100"/>
      </p:scale>
      <p:origin x="0" y="-40752"/>
    </p:cViewPr>
  </p:outlineViewPr>
  <p:notesTextViewPr>
    <p:cViewPr>
      <p:scale>
        <a:sx n="1" d="1"/>
        <a:sy n="1" d="1"/>
      </p:scale>
      <p:origin x="0" y="0"/>
    </p:cViewPr>
  </p:notesTextViewPr>
  <p:sorterViewPr>
    <p:cViewPr varScale="1">
      <p:scale>
        <a:sx n="1" d="1"/>
        <a:sy n="1" d="1"/>
      </p:scale>
      <p:origin x="0" y="119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99E169-CDF0-4202-813D-AFEDCBA25033}" type="datetimeFigureOut">
              <a:rPr lang="en-US" smtClean="0"/>
              <a:t>10/4/2017</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C4D81C-624E-4E6F-B827-D655F8F386D8}" type="slidenum">
              <a:rPr lang="en-US" smtClean="0"/>
              <a:t>‹#›</a:t>
            </a:fld>
            <a:endParaRPr lang="en-US" dirty="0"/>
          </a:p>
        </p:txBody>
      </p:sp>
    </p:spTree>
    <p:extLst>
      <p:ext uri="{BB962C8B-B14F-4D97-AF65-F5344CB8AC3E}">
        <p14:creationId xmlns:p14="http://schemas.microsoft.com/office/powerpoint/2010/main" val="933455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a:t>
            </a:r>
            <a:r>
              <a:rPr lang="en-US" baseline="0" dirty="0" smtClean="0"/>
              <a:t> new members will have a copy of the Guide (and/or Ag Guide), PHS Policy, and AWA </a:t>
            </a:r>
          </a:p>
          <a:p>
            <a:r>
              <a:rPr lang="en-US" baseline="0" dirty="0" smtClean="0"/>
              <a:t>Hats in center of table to remind of new member role</a:t>
            </a:r>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1</a:t>
            </a:fld>
            <a:endParaRPr lang="en-US" dirty="0"/>
          </a:p>
        </p:txBody>
      </p:sp>
    </p:spTree>
    <p:extLst>
      <p:ext uri="{BB962C8B-B14F-4D97-AF65-F5344CB8AC3E}">
        <p14:creationId xmlns:p14="http://schemas.microsoft.com/office/powerpoint/2010/main" val="1216009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All</a:t>
            </a:r>
            <a:r>
              <a:rPr lang="en-US" baseline="0" dirty="0" smtClean="0"/>
              <a:t> new members will have a copy of the Guide (and/or Ag Guide), PHS Policy, and AWA </a:t>
            </a:r>
            <a:endParaRPr lang="en-US" dirty="0" smtClean="0"/>
          </a:p>
          <a:p>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4</a:t>
            </a:fld>
            <a:endParaRPr lang="en-US" dirty="0"/>
          </a:p>
        </p:txBody>
      </p:sp>
    </p:spTree>
    <p:extLst>
      <p:ext uri="{BB962C8B-B14F-4D97-AF65-F5344CB8AC3E}">
        <p14:creationId xmlns:p14="http://schemas.microsoft.com/office/powerpoint/2010/main" val="2014054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When</a:t>
            </a:r>
            <a:r>
              <a:rPr lang="en-US" baseline="0" dirty="0" smtClean="0"/>
              <a:t> presenting this talk to new IACUC members, this concept will be discussed in more detail. </a:t>
            </a:r>
            <a:endParaRPr lang="en-US" dirty="0" smtClean="0"/>
          </a:p>
          <a:p>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5</a:t>
            </a:fld>
            <a:endParaRPr lang="en-US" dirty="0"/>
          </a:p>
        </p:txBody>
      </p:sp>
    </p:spTree>
    <p:extLst>
      <p:ext uri="{BB962C8B-B14F-4D97-AF65-F5344CB8AC3E}">
        <p14:creationId xmlns:p14="http://schemas.microsoft.com/office/powerpoint/2010/main" val="1580166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When</a:t>
            </a:r>
            <a:r>
              <a:rPr lang="en-US" baseline="0" dirty="0" smtClean="0"/>
              <a:t> presenting this talk to new IACUC members, this concept will be discussed in more detail. </a:t>
            </a:r>
            <a:endParaRPr lang="en-US" dirty="0" smtClean="0"/>
          </a:p>
          <a:p>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6</a:t>
            </a:fld>
            <a:endParaRPr lang="en-US" dirty="0"/>
          </a:p>
        </p:txBody>
      </p:sp>
    </p:spTree>
    <p:extLst>
      <p:ext uri="{BB962C8B-B14F-4D97-AF65-F5344CB8AC3E}">
        <p14:creationId xmlns:p14="http://schemas.microsoft.com/office/powerpoint/2010/main" val="2069099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Clicker Poll- yes</a:t>
            </a:r>
            <a:r>
              <a:rPr lang="en-US" baseline="0" dirty="0" smtClean="0"/>
              <a:t> or no </a:t>
            </a:r>
          </a:p>
          <a:p>
            <a:r>
              <a:rPr lang="en-US" baseline="0" dirty="0" smtClean="0"/>
              <a:t>Ask volunteers to explain after announcing results</a:t>
            </a:r>
            <a:endParaRPr lang="en-US" dirty="0" smtClean="0"/>
          </a:p>
          <a:p>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8</a:t>
            </a:fld>
            <a:endParaRPr lang="en-US" dirty="0"/>
          </a:p>
        </p:txBody>
      </p:sp>
    </p:spTree>
    <p:extLst>
      <p:ext uri="{BB962C8B-B14F-4D97-AF65-F5344CB8AC3E}">
        <p14:creationId xmlns:p14="http://schemas.microsoft.com/office/powerpoint/2010/main" val="114749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a:t>
            </a:r>
            <a:r>
              <a:rPr lang="en-US" baseline="0" dirty="0" smtClean="0"/>
              <a:t> will be written on boards; each table discusses for 2 minutes what their 3 highest ranked protocols required FCR are. Then each table tells instructors their top 3. Instructor checks of the items</a:t>
            </a:r>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9</a:t>
            </a:fld>
            <a:endParaRPr lang="en-US" dirty="0"/>
          </a:p>
        </p:txBody>
      </p:sp>
    </p:spTree>
    <p:extLst>
      <p:ext uri="{BB962C8B-B14F-4D97-AF65-F5344CB8AC3E}">
        <p14:creationId xmlns:p14="http://schemas.microsoft.com/office/powerpoint/2010/main" val="1483145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Group exercise by table: Each table will be assigned FCR or DMR, discuss for 2-3 minutes,</a:t>
            </a:r>
            <a:r>
              <a:rPr lang="en-US" baseline="0" dirty="0" smtClean="0"/>
              <a:t> and defend their choice to a second table. After 3 minutes, the groups report back to the instructors to discuss (do not do final discussion 8/14)</a:t>
            </a:r>
            <a:endParaRPr lang="en-US"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10</a:t>
            </a:fld>
            <a:endParaRPr lang="en-US" dirty="0"/>
          </a:p>
        </p:txBody>
      </p:sp>
    </p:spTree>
    <p:extLst>
      <p:ext uri="{BB962C8B-B14F-4D97-AF65-F5344CB8AC3E}">
        <p14:creationId xmlns:p14="http://schemas.microsoft.com/office/powerpoint/2010/main" val="1389559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Divide participants into Groups A-F</a:t>
            </a:r>
          </a:p>
          <a:p>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11</a:t>
            </a:fld>
            <a:endParaRPr lang="en-US" dirty="0"/>
          </a:p>
        </p:txBody>
      </p:sp>
    </p:spTree>
    <p:extLst>
      <p:ext uri="{BB962C8B-B14F-4D97-AF65-F5344CB8AC3E}">
        <p14:creationId xmlns:p14="http://schemas.microsoft.com/office/powerpoint/2010/main" val="446897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C4D81C-624E-4E6F-B827-D655F8F386D8}" type="slidenum">
              <a:rPr lang="en-US" smtClean="0"/>
              <a:t>23</a:t>
            </a:fld>
            <a:endParaRPr lang="en-US" dirty="0"/>
          </a:p>
        </p:txBody>
      </p:sp>
    </p:spTree>
    <p:extLst>
      <p:ext uri="{BB962C8B-B14F-4D97-AF65-F5344CB8AC3E}">
        <p14:creationId xmlns:p14="http://schemas.microsoft.com/office/powerpoint/2010/main" val="374842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011381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81928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879064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914400" y="1981200"/>
            <a:ext cx="5080000" cy="4114800"/>
          </a:xfrm>
        </p:spPr>
        <p:txBody>
          <a:body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48400"/>
            <a:ext cx="2540000" cy="457200"/>
          </a:xfrm>
        </p:spPr>
        <p:txBody>
          <a:bodyPr/>
          <a:lstStyle>
            <a:lvl1pPr>
              <a:defRPr/>
            </a:lvl1pPr>
          </a:lstStyle>
          <a:p>
            <a:fld id="{0A17E5F6-3846-BF4A-8265-22A63FD6BD6D}" type="datetimeFigureOut">
              <a:rPr lang="en-US" smtClean="0"/>
              <a:pPr/>
              <a:t>10/4/2017</a:t>
            </a:fld>
            <a:endParaRPr lang="en-US" dirty="0"/>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901648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6197600" y="1981200"/>
            <a:ext cx="5080000" cy="4114800"/>
          </a:xfrm>
        </p:spPr>
        <p:txBody>
          <a:bodyPr/>
          <a:lstStyle/>
          <a:p>
            <a:r>
              <a:rPr lang="en-US" dirty="0" smtClean="0"/>
              <a:t>Drag picture to placeholder or click icon to add</a:t>
            </a:r>
            <a:endParaRPr lang="en-US" dirty="0"/>
          </a:p>
        </p:txBody>
      </p:sp>
      <p:sp>
        <p:nvSpPr>
          <p:cNvPr id="5" name="Date Placeholder 4"/>
          <p:cNvSpPr>
            <a:spLocks noGrp="1"/>
          </p:cNvSpPr>
          <p:nvPr>
            <p:ph type="dt" sz="half" idx="10"/>
          </p:nvPr>
        </p:nvSpPr>
        <p:spPr>
          <a:xfrm>
            <a:off x="914400" y="6248400"/>
            <a:ext cx="2540000" cy="457200"/>
          </a:xfrm>
        </p:spPr>
        <p:txBody>
          <a:bodyPr/>
          <a:lstStyle>
            <a:lvl1pPr>
              <a:defRPr/>
            </a:lvl1pPr>
          </a:lstStyle>
          <a:p>
            <a:fld id="{0A17E5F6-3846-BF4A-8265-22A63FD6BD6D}" type="datetimeFigureOut">
              <a:rPr lang="en-US" smtClean="0"/>
              <a:pPr/>
              <a:t>10/4/2017</a:t>
            </a:fld>
            <a:endParaRPr lang="en-US" dirty="0"/>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4028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103632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14400" y="4114800"/>
            <a:ext cx="103632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48400"/>
            <a:ext cx="2540000" cy="457200"/>
          </a:xfrm>
        </p:spPr>
        <p:txBody>
          <a:bodyPr/>
          <a:lstStyle>
            <a:lvl1pPr>
              <a:defRPr/>
            </a:lvl1pPr>
          </a:lstStyle>
          <a:p>
            <a:fld id="{0A17E5F6-3846-BF4A-8265-22A63FD6BD6D}" type="datetimeFigureOut">
              <a:rPr lang="en-US" smtClean="0"/>
              <a:pPr/>
              <a:t>10/4/2017</a:t>
            </a:fld>
            <a:endParaRPr lang="en-US" dirty="0"/>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693449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914400" y="1981200"/>
            <a:ext cx="10363200" cy="4114800"/>
          </a:xfrm>
        </p:spPr>
        <p:txBody>
          <a:bodyPr/>
          <a:lstStyle/>
          <a:p>
            <a:r>
              <a:rPr lang="en-US" dirty="0" smtClean="0"/>
              <a:t>Click icon to add SmartArt graphic</a:t>
            </a:r>
            <a:endParaRPr lang="en-US" dirty="0"/>
          </a:p>
        </p:txBody>
      </p:sp>
      <p:sp>
        <p:nvSpPr>
          <p:cNvPr id="4" name="Date Placeholder 3"/>
          <p:cNvSpPr>
            <a:spLocks noGrp="1"/>
          </p:cNvSpPr>
          <p:nvPr>
            <p:ph type="dt" sz="half" idx="10"/>
          </p:nvPr>
        </p:nvSpPr>
        <p:spPr>
          <a:xfrm>
            <a:off x="914400" y="6248400"/>
            <a:ext cx="2540000" cy="457200"/>
          </a:xfrm>
        </p:spPr>
        <p:txBody>
          <a:bodyPr/>
          <a:lstStyle>
            <a:lvl1pPr>
              <a:defRPr/>
            </a:lvl1pPr>
          </a:lstStyle>
          <a:p>
            <a:fld id="{0A17E5F6-3846-BF4A-8265-22A63FD6BD6D}" type="datetimeFigureOut">
              <a:rPr lang="en-US" smtClean="0"/>
              <a:pPr/>
              <a:t>10/4/2017</a:t>
            </a:fld>
            <a:endParaRPr lang="en-US" dirty="0"/>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8737600" y="6248400"/>
            <a:ext cx="2540000" cy="457200"/>
          </a:xfrm>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211947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09600"/>
            <a:ext cx="103632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914400" y="6248400"/>
            <a:ext cx="2540000" cy="457200"/>
          </a:xfrm>
        </p:spPr>
        <p:txBody>
          <a:bodyPr/>
          <a:lstStyle>
            <a:lvl1pPr>
              <a:defRPr/>
            </a:lvl1pPr>
          </a:lstStyle>
          <a:p>
            <a:fld id="{0A17E5F6-3846-BF4A-8265-22A63FD6BD6D}" type="datetimeFigureOut">
              <a:rPr lang="en-US" smtClean="0"/>
              <a:pPr/>
              <a:t>10/4/2017</a:t>
            </a:fld>
            <a:endParaRPr lang="en-US" dirty="0"/>
          </a:p>
        </p:txBody>
      </p:sp>
      <p:sp>
        <p:nvSpPr>
          <p:cNvPr id="4" name="Footer Placeholder 3"/>
          <p:cNvSpPr>
            <a:spLocks noGrp="1"/>
          </p:cNvSpPr>
          <p:nvPr>
            <p:ph type="ftr" sz="quarter" idx="11"/>
          </p:nvPr>
        </p:nvSpPr>
        <p:spPr>
          <a:xfrm>
            <a:off x="4165600" y="6248400"/>
            <a:ext cx="3860800" cy="457200"/>
          </a:xfrm>
        </p:spPr>
        <p:txBody>
          <a:bodyPr/>
          <a:lstStyle>
            <a:lvl1pPr>
              <a:defRPr/>
            </a:lvl1pPr>
          </a:lstStyle>
          <a:p>
            <a:endParaRPr lang="en-US" dirty="0"/>
          </a:p>
        </p:txBody>
      </p:sp>
      <p:sp>
        <p:nvSpPr>
          <p:cNvPr id="5" name="Slide Number Placeholder 4"/>
          <p:cNvSpPr>
            <a:spLocks noGrp="1"/>
          </p:cNvSpPr>
          <p:nvPr>
            <p:ph type="sldNum" sz="quarter" idx="12"/>
          </p:nvPr>
        </p:nvSpPr>
        <p:spPr>
          <a:xfrm>
            <a:off x="8737600" y="6248400"/>
            <a:ext cx="2540000" cy="457200"/>
          </a:xfrm>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3228374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48400"/>
            <a:ext cx="2540000" cy="457200"/>
          </a:xfrm>
        </p:spPr>
        <p:txBody>
          <a:bodyPr/>
          <a:lstStyle>
            <a:lvl1pPr>
              <a:defRPr/>
            </a:lvl1pPr>
          </a:lstStyle>
          <a:p>
            <a:fld id="{0A17E5F6-3846-BF4A-8265-22A63FD6BD6D}" type="datetimeFigureOut">
              <a:rPr lang="en-US" smtClean="0"/>
              <a:pPr/>
              <a:t>10/4/2017</a:t>
            </a:fld>
            <a:endParaRPr lang="en-US" dirty="0"/>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3845398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1955118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102171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vl4pPr>
              <a:buClr>
                <a:schemeClr val="tx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9575356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7078732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1656865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15543838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3910533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11328532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2750626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15932846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13617197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6913012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87B1-68E6-A44B-BD4D-580A0B1758F2}" type="datetimeFigureOut">
              <a:rPr lang="en-US" smtClean="0"/>
              <a:pPr/>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813712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58647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214092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376321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28806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84700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772077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A17E5F6-3846-BF4A-8265-22A63FD6BD6D}" type="datetimeFigureOut">
              <a:rPr lang="en-US" smtClean="0"/>
              <a:pPr/>
              <a:t>10/4/2017</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E8637C8-DDB9-8E42-A766-F40B6A05F03A}" type="slidenum">
              <a:rPr lang="en-US" smtClean="0"/>
              <a:pPr/>
              <a:t>‹#›</a:t>
            </a:fld>
            <a:endParaRPr lang="en-US" dirty="0"/>
          </a:p>
        </p:txBody>
      </p:sp>
    </p:spTree>
    <p:extLst>
      <p:ext uri="{BB962C8B-B14F-4D97-AF65-F5344CB8AC3E}">
        <p14:creationId xmlns:p14="http://schemas.microsoft.com/office/powerpoint/2010/main" val="1216381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210946" name="Group 2"/>
          <p:cNvGrpSpPr>
            <a:grpSpLocks/>
          </p:cNvGrpSpPr>
          <p:nvPr/>
        </p:nvGrpSpPr>
        <p:grpSpPr bwMode="auto">
          <a:xfrm>
            <a:off x="0" y="1588"/>
            <a:ext cx="12177184" cy="6845300"/>
            <a:chOff x="0" y="1"/>
            <a:chExt cx="5753" cy="4312"/>
          </a:xfrm>
        </p:grpSpPr>
        <p:sp>
          <p:nvSpPr>
            <p:cNvPr id="210947"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800" dirty="0"/>
            </a:p>
          </p:txBody>
        </p:sp>
        <p:sp>
          <p:nvSpPr>
            <p:cNvPr id="210948"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800" dirty="0"/>
            </a:p>
          </p:txBody>
        </p:sp>
      </p:grpSp>
      <p:sp>
        <p:nvSpPr>
          <p:cNvPr id="210949" name="Rectangle 5"/>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210950" name="Rectangle 6"/>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lvl1pPr>
              <a:defRPr sz="1400"/>
            </a:lvl1pPr>
          </a:lstStyle>
          <a:p>
            <a:fld id="{0A17E5F6-3846-BF4A-8265-22A63FD6BD6D}" type="datetimeFigureOut">
              <a:rPr lang="en-US" smtClean="0"/>
              <a:pPr/>
              <a:t>10/4/2017</a:t>
            </a:fld>
            <a:endParaRPr lang="en-US" dirty="0"/>
          </a:p>
        </p:txBody>
      </p:sp>
      <p:sp>
        <p:nvSpPr>
          <p:cNvPr id="210951" name="Rectangle 7"/>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a:defRPr sz="1400"/>
            </a:lvl1pPr>
          </a:lstStyle>
          <a:p>
            <a:endParaRPr lang="en-US" dirty="0"/>
          </a:p>
        </p:txBody>
      </p:sp>
      <p:sp>
        <p:nvSpPr>
          <p:cNvPr id="210952" name="Rectangle 8"/>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r">
              <a:defRPr sz="1400"/>
            </a:lvl1pPr>
          </a:lstStyle>
          <a:p>
            <a:fld id="{0E8637C8-DDB9-8E42-A766-F40B6A05F03A}" type="slidenum">
              <a:rPr lang="en-US" smtClean="0"/>
              <a:pPr/>
              <a:t>‹#›</a:t>
            </a:fld>
            <a:endParaRPr lang="en-US" dirty="0"/>
          </a:p>
        </p:txBody>
      </p:sp>
      <p:sp>
        <p:nvSpPr>
          <p:cNvPr id="210953" name="Rectangle 9"/>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2893196"/>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charset="0"/>
        </a:defRPr>
      </a:lvl9pPr>
    </p:titleStyle>
    <p:bodyStyle>
      <a:lvl1pPr marL="342900" indent="-342900" algn="l" rtl="0" eaLnBrk="1" fontAlgn="base" hangingPunct="1">
        <a:spcBef>
          <a:spcPct val="20000"/>
        </a:spcBef>
        <a:spcAft>
          <a:spcPct val="0"/>
        </a:spcAft>
        <a:buClr>
          <a:schemeClr val="accent2"/>
        </a:buClr>
        <a:buSzPct val="80000"/>
        <a:buFont typeface="Wingdings" charset="0"/>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90000"/>
        <a:buChar char="–"/>
        <a:defRPr sz="2800">
          <a:solidFill>
            <a:schemeClr val="tx1"/>
          </a:solidFill>
          <a:latin typeface="+mn-lt"/>
          <a:ea typeface="+mn-ea"/>
        </a:defRPr>
      </a:lvl2pPr>
      <a:lvl3pPr marL="1143000" indent="-228600" algn="l" rtl="0" eaLnBrk="1" fontAlgn="base" hangingPunct="1">
        <a:spcBef>
          <a:spcPct val="20000"/>
        </a:spcBef>
        <a:spcAft>
          <a:spcPct val="0"/>
        </a:spcAft>
        <a:buClr>
          <a:schemeClr val="accent1"/>
        </a:buClr>
        <a:buSzPct val="60000"/>
        <a:buFont typeface="Wingdings" charset="0"/>
        <a:buChar char="l"/>
        <a:defRPr sz="2400">
          <a:solidFill>
            <a:schemeClr val="tx1"/>
          </a:solidFill>
          <a:latin typeface="+mn-lt"/>
          <a:ea typeface="+mn-ea"/>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ea typeface="+mn-ea"/>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87B1-68E6-A44B-BD4D-580A0B1758F2}" type="datetimeFigureOut">
              <a:rPr lang="en-US" smtClean="0"/>
              <a:pPr/>
              <a:t>10/4/2017</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19DD9-99FC-C24B-84A3-C5C89C542BB9}" type="slidenum">
              <a:rPr lang="en-US" smtClean="0"/>
              <a:pPr/>
              <a:t>‹#›</a:t>
            </a:fld>
            <a:endParaRPr lang="en-US" dirty="0"/>
          </a:p>
        </p:txBody>
      </p:sp>
    </p:spTree>
    <p:extLst>
      <p:ext uri="{BB962C8B-B14F-4D97-AF65-F5344CB8AC3E}">
        <p14:creationId xmlns:p14="http://schemas.microsoft.com/office/powerpoint/2010/main" val="197676724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38352"/>
            <a:ext cx="10363200" cy="1143000"/>
          </a:xfrm>
        </p:spPr>
        <p:txBody>
          <a:bodyPr/>
          <a:lstStyle/>
          <a:p>
            <a:r>
              <a:rPr lang="en-US" dirty="0" smtClean="0"/>
              <a:t>Full Committee Review (FCR) vs. Designated Member Review (DMR)</a:t>
            </a:r>
            <a:br>
              <a:rPr lang="en-US" dirty="0" smtClean="0"/>
            </a:br>
            <a:r>
              <a:rPr lang="en-US" sz="3200" dirty="0" smtClean="0"/>
              <a:t>For New IACUC Members</a:t>
            </a:r>
            <a:endParaRPr lang="en-US" sz="3200"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lgn="r">
              <a:buNone/>
            </a:pPr>
            <a:r>
              <a:rPr lang="en-US" dirty="0" smtClean="0"/>
              <a:t>Marcy Brown</a:t>
            </a:r>
          </a:p>
          <a:p>
            <a:pPr algn="r">
              <a:buNone/>
            </a:pPr>
            <a:r>
              <a:rPr lang="en-US" dirty="0" smtClean="0"/>
              <a:t>Monte Matthews</a:t>
            </a:r>
          </a:p>
          <a:p>
            <a:pPr algn="r">
              <a:buNone/>
            </a:pPr>
            <a:r>
              <a:rPr lang="en-US" dirty="0" smtClean="0"/>
              <a:t>Christina Nascimento</a:t>
            </a:r>
          </a:p>
          <a:p>
            <a:pPr algn="r">
              <a:buNone/>
            </a:pPr>
            <a:r>
              <a:rPr lang="en-US" dirty="0" smtClean="0"/>
              <a:t>Nicolette Petervary</a:t>
            </a:r>
          </a:p>
          <a:p>
            <a:pPr algn="r">
              <a:buNone/>
            </a:pPr>
            <a:r>
              <a:rPr lang="en-US" dirty="0" smtClean="0"/>
              <a:t>Jerry Poling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DMR or FCR?</a:t>
            </a:r>
            <a:endParaRPr lang="en-US" dirty="0"/>
          </a:p>
        </p:txBody>
      </p:sp>
      <p:sp>
        <p:nvSpPr>
          <p:cNvPr id="3" name="Content Placeholder 2"/>
          <p:cNvSpPr>
            <a:spLocks noGrp="1"/>
          </p:cNvSpPr>
          <p:nvPr>
            <p:ph idx="1"/>
          </p:nvPr>
        </p:nvSpPr>
        <p:spPr>
          <a:xfrm>
            <a:off x="0" y="1256656"/>
            <a:ext cx="12192000" cy="5601344"/>
          </a:xfrm>
        </p:spPr>
        <p:txBody>
          <a:bodyPr/>
          <a:lstStyle/>
          <a:p>
            <a:pPr marL="0">
              <a:buNone/>
            </a:pPr>
            <a:r>
              <a:rPr lang="en-US" sz="3600" dirty="0" smtClean="0"/>
              <a:t>The Institution oversees 200 protocols (average 25 submissions per month including New, Renewals, Amendments). The Committee meets the 3</a:t>
            </a:r>
            <a:r>
              <a:rPr lang="en-US" sz="3600" baseline="30000" dirty="0" smtClean="0"/>
              <a:t>rd</a:t>
            </a:r>
            <a:r>
              <a:rPr lang="en-US" sz="3600" dirty="0" smtClean="0"/>
              <a:t> Wednesday of the month, and suggested DMRs are sent to the Committee daily. All protocols going to FCR must be submitted at least 2 weeks  before the meeting. On the first day of the month, a PI submits a hamster protocol involving minor muscle biopsy procedures followed by blood draws.   </a:t>
            </a:r>
          </a:p>
          <a:p>
            <a:pPr marL="742950" indent="-742950">
              <a:spcBef>
                <a:spcPts val="0"/>
              </a:spcBef>
              <a:buNone/>
            </a:pPr>
            <a:endParaRPr lang="en-US" sz="3600" dirty="0" smtClean="0"/>
          </a:p>
        </p:txBody>
      </p:sp>
    </p:spTree>
    <p:extLst>
      <p:ext uri="{BB962C8B-B14F-4D97-AF65-F5344CB8AC3E}">
        <p14:creationId xmlns:p14="http://schemas.microsoft.com/office/powerpoint/2010/main" val="2085469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4217"/>
            <a:ext cx="10363200" cy="1143000"/>
          </a:xfrm>
        </p:spPr>
        <p:txBody>
          <a:bodyPr/>
          <a:lstStyle/>
          <a:p>
            <a:r>
              <a:rPr lang="en-US" dirty="0" smtClean="0"/>
              <a:t>DMR vs. FCR</a:t>
            </a:r>
            <a:endParaRPr lang="en-US" dirty="0"/>
          </a:p>
        </p:txBody>
      </p:sp>
      <p:sp>
        <p:nvSpPr>
          <p:cNvPr id="3" name="Content Placeholder 2"/>
          <p:cNvSpPr>
            <a:spLocks noGrp="1"/>
          </p:cNvSpPr>
          <p:nvPr>
            <p:ph idx="1"/>
          </p:nvPr>
        </p:nvSpPr>
        <p:spPr>
          <a:xfrm>
            <a:off x="914400" y="1415936"/>
            <a:ext cx="10363200" cy="4868486"/>
          </a:xfrm>
        </p:spPr>
        <p:txBody>
          <a:bodyPr/>
          <a:lstStyle/>
          <a:p>
            <a:pPr>
              <a:buNone/>
            </a:pPr>
            <a:r>
              <a:rPr lang="en-US" dirty="0" smtClean="0"/>
              <a:t>Each group will defend the review method assigned. Consider potential risks, burdens, and impacts on animal welfare.</a:t>
            </a:r>
          </a:p>
          <a:p>
            <a:endParaRPr lang="en-US" dirty="0" smtClean="0"/>
          </a:p>
          <a:p>
            <a:r>
              <a:rPr lang="en-US" dirty="0" smtClean="0"/>
              <a:t>Group A, B: FCR</a:t>
            </a:r>
          </a:p>
          <a:p>
            <a:r>
              <a:rPr lang="en-US" dirty="0" smtClean="0"/>
              <a:t>Group D, E, F: DMR</a:t>
            </a:r>
          </a:p>
          <a:p>
            <a:endParaRPr lang="en-US" dirty="0" smtClean="0"/>
          </a:p>
          <a:p>
            <a:r>
              <a:rPr lang="en-US" dirty="0" smtClean="0"/>
              <a:t>A pair with D</a:t>
            </a:r>
          </a:p>
          <a:p>
            <a:r>
              <a:rPr lang="en-US" dirty="0" smtClean="0"/>
              <a:t>B pair with E &amp; F</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918"/>
            <a:ext cx="12192000" cy="1143000"/>
          </a:xfrm>
        </p:spPr>
        <p:txBody>
          <a:bodyPr/>
          <a:lstStyle/>
          <a:p>
            <a:r>
              <a:rPr lang="en-US" dirty="0" smtClean="0"/>
              <a:t>You should now be able to….</a:t>
            </a:r>
            <a:endParaRPr lang="en-US" dirty="0"/>
          </a:p>
        </p:txBody>
      </p:sp>
      <p:sp>
        <p:nvSpPr>
          <p:cNvPr id="3" name="Content Placeholder 2"/>
          <p:cNvSpPr>
            <a:spLocks noGrp="1"/>
          </p:cNvSpPr>
          <p:nvPr>
            <p:ph idx="1"/>
          </p:nvPr>
        </p:nvSpPr>
        <p:spPr>
          <a:xfrm>
            <a:off x="0" y="956608"/>
            <a:ext cx="12191999" cy="5601344"/>
          </a:xfrm>
        </p:spPr>
        <p:txBody>
          <a:bodyPr/>
          <a:lstStyle/>
          <a:p>
            <a:pPr marL="0" indent="0" algn="ctr">
              <a:buNone/>
            </a:pPr>
            <a:endParaRPr lang="en-US" dirty="0" smtClean="0">
              <a:solidFill>
                <a:srgbClr val="FFC000"/>
              </a:solidFill>
            </a:endParaRPr>
          </a:p>
          <a:p>
            <a:pPr>
              <a:buClr>
                <a:schemeClr val="tx1"/>
              </a:buClr>
              <a:buFont typeface="Wingdings" charset="2"/>
              <a:buChar char="l"/>
            </a:pPr>
            <a:r>
              <a:rPr lang="en-US" dirty="0" smtClean="0"/>
              <a:t>Describe </a:t>
            </a:r>
            <a:r>
              <a:rPr lang="en-US" dirty="0"/>
              <a:t>and characterize the </a:t>
            </a:r>
            <a:r>
              <a:rPr lang="en-US" dirty="0" smtClean="0"/>
              <a:t>federal </a:t>
            </a:r>
            <a:r>
              <a:rPr lang="en-US" dirty="0"/>
              <a:t>requirements for FCR and DMR</a:t>
            </a:r>
            <a:r>
              <a:rPr lang="en-US" dirty="0" smtClean="0"/>
              <a:t>.</a:t>
            </a:r>
          </a:p>
          <a:p>
            <a:pPr>
              <a:buClr>
                <a:schemeClr val="tx1"/>
              </a:buClr>
              <a:buNone/>
            </a:pPr>
            <a:r>
              <a:rPr lang="en-US" dirty="0" smtClean="0"/>
              <a:t> </a:t>
            </a:r>
          </a:p>
          <a:p>
            <a:pPr lvl="0"/>
            <a:r>
              <a:rPr lang="en-US" dirty="0" smtClean="0"/>
              <a:t>Examine </a:t>
            </a:r>
            <a:r>
              <a:rPr lang="en-US" dirty="0"/>
              <a:t>IACUC member responsibilities for the protocol review process</a:t>
            </a:r>
            <a:r>
              <a:rPr lang="en-US" dirty="0" smtClean="0"/>
              <a:t>. </a:t>
            </a:r>
          </a:p>
          <a:p>
            <a:pPr lvl="0">
              <a:buNone/>
            </a:pPr>
            <a:endParaRPr lang="en-US" dirty="0" smtClean="0"/>
          </a:p>
          <a:p>
            <a:pPr lvl="0"/>
            <a:r>
              <a:rPr lang="en-US" dirty="0" smtClean="0"/>
              <a:t>Determine </a:t>
            </a:r>
            <a:r>
              <a:rPr lang="en-US" dirty="0"/>
              <a:t>potential risks and burdens of each review method</a:t>
            </a:r>
            <a:r>
              <a:rPr lang="en-US" dirty="0" smtClean="0"/>
              <a:t>.</a:t>
            </a:r>
          </a:p>
          <a:p>
            <a:pPr lvl="0">
              <a:buNone/>
            </a:pPr>
            <a:endParaRPr lang="en-US" dirty="0">
              <a:solidFill>
                <a:srgbClr val="FFC000"/>
              </a:solidFill>
            </a:endParaRPr>
          </a:p>
          <a:p>
            <a:pPr lvl="0"/>
            <a:r>
              <a:rPr lang="en-US" dirty="0" smtClean="0"/>
              <a:t>Assess </a:t>
            </a:r>
            <a:r>
              <a:rPr lang="en-US" dirty="0"/>
              <a:t>institutional best practices for </a:t>
            </a:r>
            <a:r>
              <a:rPr lang="en-US" dirty="0" smtClean="0"/>
              <a:t>use of FCR vs. </a:t>
            </a:r>
            <a:r>
              <a:rPr lang="en-US" dirty="0"/>
              <a:t>DMR.</a:t>
            </a:r>
          </a:p>
          <a:p>
            <a:pPr>
              <a:buClr>
                <a:schemeClr val="tx1"/>
              </a:buClr>
              <a:buFont typeface="Wingdings" charset="2"/>
              <a:buChar char="l"/>
            </a:pPr>
            <a:endParaRPr lang="en-US" dirty="0">
              <a:solidFill>
                <a:srgbClr val="FFC000"/>
              </a:solidFill>
            </a:endParaRPr>
          </a:p>
        </p:txBody>
      </p:sp>
    </p:spTree>
    <p:extLst>
      <p:ext uri="{BB962C8B-B14F-4D97-AF65-F5344CB8AC3E}">
        <p14:creationId xmlns:p14="http://schemas.microsoft.com/office/powerpoint/2010/main" val="386128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Summative Assessments</a:t>
            </a:r>
            <a:endParaRPr lang="en-US" dirty="0"/>
          </a:p>
        </p:txBody>
      </p:sp>
      <p:sp>
        <p:nvSpPr>
          <p:cNvPr id="3" name="Content Placeholder 2"/>
          <p:cNvSpPr>
            <a:spLocks noGrp="1"/>
          </p:cNvSpPr>
          <p:nvPr>
            <p:ph idx="1"/>
          </p:nvPr>
        </p:nvSpPr>
        <p:spPr/>
        <p:txBody>
          <a:bodyPr/>
          <a:lstStyle/>
          <a:p>
            <a:r>
              <a:rPr lang="en-US" dirty="0" smtClean="0"/>
              <a:t>See Handout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Summative Assessment: FCR vs. </a:t>
            </a:r>
            <a:r>
              <a:rPr lang="en-US" dirty="0"/>
              <a:t>DMR</a:t>
            </a:r>
          </a:p>
        </p:txBody>
      </p:sp>
      <p:sp>
        <p:nvSpPr>
          <p:cNvPr id="3" name="Content Placeholder 2"/>
          <p:cNvSpPr>
            <a:spLocks noGrp="1"/>
          </p:cNvSpPr>
          <p:nvPr>
            <p:ph idx="1"/>
          </p:nvPr>
        </p:nvSpPr>
        <p:spPr>
          <a:xfrm>
            <a:off x="0" y="1256656"/>
            <a:ext cx="12192000" cy="5601344"/>
          </a:xfrm>
        </p:spPr>
        <p:txBody>
          <a:bodyPr/>
          <a:lstStyle/>
          <a:p>
            <a:pPr algn="ctr">
              <a:buNone/>
            </a:pPr>
            <a:r>
              <a:rPr lang="en-US" dirty="0" smtClean="0"/>
              <a:t>	What </a:t>
            </a:r>
            <a:r>
              <a:rPr lang="en-US" dirty="0"/>
              <a:t>are the requirements for Full Committee Review (FCR</a:t>
            </a:r>
            <a:r>
              <a:rPr lang="en-US" dirty="0" smtClean="0"/>
              <a:t>) and approval? </a:t>
            </a:r>
            <a:r>
              <a:rPr lang="en-US" dirty="0"/>
              <a:t>Check all that </a:t>
            </a:r>
            <a:r>
              <a:rPr lang="en-US" dirty="0" smtClean="0"/>
              <a:t>apply</a:t>
            </a:r>
          </a:p>
          <a:p>
            <a:pPr>
              <a:buNone/>
            </a:pPr>
            <a:endParaRPr lang="en-US" dirty="0"/>
          </a:p>
          <a:p>
            <a:pPr marL="0" indent="0">
              <a:buNone/>
            </a:pPr>
            <a:r>
              <a:rPr lang="en-US" dirty="0" smtClean="0"/>
              <a:t>	__Quorum of IACUC Members at a Convened Meeting</a:t>
            </a:r>
            <a:endParaRPr lang="en-US" dirty="0"/>
          </a:p>
          <a:p>
            <a:pPr marL="0" indent="0">
              <a:buNone/>
            </a:pPr>
            <a:r>
              <a:rPr lang="en-US" dirty="0" smtClean="0"/>
              <a:t>	__</a:t>
            </a:r>
            <a:r>
              <a:rPr lang="en-US" dirty="0"/>
              <a:t>Approval vote of majority of IACUC members present</a:t>
            </a:r>
          </a:p>
          <a:p>
            <a:pPr marL="0" indent="0">
              <a:buNone/>
            </a:pPr>
            <a:r>
              <a:rPr lang="en-US" dirty="0" smtClean="0"/>
              <a:t>	__</a:t>
            </a:r>
            <a:r>
              <a:rPr lang="en-US" dirty="0"/>
              <a:t>Attending Veterinarian must be present</a:t>
            </a:r>
          </a:p>
          <a:p>
            <a:pPr marL="0" indent="0">
              <a:buNone/>
            </a:pPr>
            <a:r>
              <a:rPr lang="en-US" dirty="0" smtClean="0"/>
              <a:t>	__</a:t>
            </a:r>
            <a:r>
              <a:rPr lang="en-US" dirty="0"/>
              <a:t>Approval of majority of all IACUC members</a:t>
            </a:r>
          </a:p>
          <a:p>
            <a:pPr marL="0" indent="0">
              <a:buNone/>
            </a:pPr>
            <a:r>
              <a:rPr lang="en-US" dirty="0" smtClean="0"/>
              <a:t>	__</a:t>
            </a:r>
            <a:r>
              <a:rPr lang="en-US" dirty="0"/>
              <a:t>Non-affiliated member must be present</a:t>
            </a:r>
          </a:p>
          <a:p>
            <a:pPr marL="0" indent="0">
              <a:buNone/>
            </a:pPr>
            <a:endParaRPr lang="en-US" dirty="0">
              <a:solidFill>
                <a:srgbClr val="FFC000"/>
              </a:solidFill>
            </a:endParaRPr>
          </a:p>
        </p:txBody>
      </p:sp>
    </p:spTree>
    <p:extLst>
      <p:ext uri="{BB962C8B-B14F-4D97-AF65-F5344CB8AC3E}">
        <p14:creationId xmlns:p14="http://schemas.microsoft.com/office/powerpoint/2010/main" val="889077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Summative Assessment: FCR vs. </a:t>
            </a:r>
            <a:r>
              <a:rPr lang="en-US" dirty="0"/>
              <a:t>DMR</a:t>
            </a:r>
          </a:p>
        </p:txBody>
      </p:sp>
      <p:sp>
        <p:nvSpPr>
          <p:cNvPr id="3" name="Content Placeholder 2"/>
          <p:cNvSpPr>
            <a:spLocks noGrp="1"/>
          </p:cNvSpPr>
          <p:nvPr>
            <p:ph idx="1"/>
          </p:nvPr>
        </p:nvSpPr>
        <p:spPr>
          <a:xfrm>
            <a:off x="0" y="1256656"/>
            <a:ext cx="12192000" cy="5601344"/>
          </a:xfrm>
        </p:spPr>
        <p:txBody>
          <a:bodyPr/>
          <a:lstStyle/>
          <a:p>
            <a:pPr algn="ctr">
              <a:buNone/>
            </a:pPr>
            <a:r>
              <a:rPr lang="en-US" dirty="0"/>
              <a:t>For the </a:t>
            </a:r>
            <a:r>
              <a:rPr lang="en-US" dirty="0" smtClean="0"/>
              <a:t>assigned </a:t>
            </a:r>
            <a:r>
              <a:rPr lang="en-US" dirty="0"/>
              <a:t>designated member reviewer, what are the protocol review options? Check all that apply.</a:t>
            </a:r>
          </a:p>
          <a:p>
            <a:pPr>
              <a:buNone/>
            </a:pPr>
            <a:endParaRPr lang="en-US" dirty="0"/>
          </a:p>
          <a:p>
            <a:pPr marL="0" indent="0">
              <a:buNone/>
            </a:pPr>
            <a:r>
              <a:rPr lang="en-US" dirty="0" smtClean="0"/>
              <a:t>	__</a:t>
            </a:r>
            <a:r>
              <a:rPr lang="en-US" dirty="0"/>
              <a:t>Approval</a:t>
            </a:r>
          </a:p>
          <a:p>
            <a:pPr marL="0" indent="0">
              <a:buNone/>
            </a:pPr>
            <a:r>
              <a:rPr lang="en-US" dirty="0" smtClean="0"/>
              <a:t>	__Return to PI for </a:t>
            </a:r>
            <a:r>
              <a:rPr lang="en-US" dirty="0"/>
              <a:t>modification (to secure approval)</a:t>
            </a:r>
          </a:p>
          <a:p>
            <a:pPr marL="0" indent="0">
              <a:buNone/>
            </a:pPr>
            <a:r>
              <a:rPr lang="en-US" dirty="0" smtClean="0"/>
              <a:t>	__</a:t>
            </a:r>
            <a:r>
              <a:rPr lang="en-US" dirty="0"/>
              <a:t>Approval with modified conditions</a:t>
            </a:r>
          </a:p>
          <a:p>
            <a:pPr marL="0" indent="0">
              <a:buNone/>
            </a:pPr>
            <a:r>
              <a:rPr lang="en-US" dirty="0" smtClean="0"/>
              <a:t>	__</a:t>
            </a:r>
            <a:r>
              <a:rPr lang="en-US" dirty="0"/>
              <a:t>Referral to </a:t>
            </a:r>
            <a:r>
              <a:rPr lang="en-US" dirty="0" smtClean="0"/>
              <a:t>Full </a:t>
            </a:r>
            <a:r>
              <a:rPr lang="en-US" dirty="0"/>
              <a:t>C</a:t>
            </a:r>
            <a:r>
              <a:rPr lang="en-US" dirty="0" smtClean="0"/>
              <a:t>ommittee </a:t>
            </a:r>
            <a:r>
              <a:rPr lang="en-US" dirty="0"/>
              <a:t>R</a:t>
            </a:r>
            <a:r>
              <a:rPr lang="en-US" dirty="0" smtClean="0"/>
              <a:t>eview</a:t>
            </a:r>
            <a:endParaRPr lang="en-US" dirty="0"/>
          </a:p>
          <a:p>
            <a:pPr marL="0" indent="0">
              <a:buNone/>
            </a:pPr>
            <a:r>
              <a:rPr lang="en-US" dirty="0" smtClean="0"/>
              <a:t>	__</a:t>
            </a:r>
            <a:r>
              <a:rPr lang="en-US" dirty="0"/>
              <a:t>Disapproval</a:t>
            </a:r>
          </a:p>
          <a:p>
            <a:endParaRPr lang="en-US" dirty="0">
              <a:solidFill>
                <a:srgbClr val="FFC000"/>
              </a:solidFill>
            </a:endParaRPr>
          </a:p>
        </p:txBody>
      </p:sp>
    </p:spTree>
    <p:extLst>
      <p:ext uri="{BB962C8B-B14F-4D97-AF65-F5344CB8AC3E}">
        <p14:creationId xmlns:p14="http://schemas.microsoft.com/office/powerpoint/2010/main" val="411156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a:t>FCR </a:t>
            </a:r>
            <a:r>
              <a:rPr lang="en-US" dirty="0" smtClean="0"/>
              <a:t>vs. </a:t>
            </a:r>
            <a:r>
              <a:rPr lang="en-US" dirty="0"/>
              <a:t>DMR</a:t>
            </a:r>
          </a:p>
        </p:txBody>
      </p:sp>
      <p:sp>
        <p:nvSpPr>
          <p:cNvPr id="3" name="Content Placeholder 2"/>
          <p:cNvSpPr>
            <a:spLocks noGrp="1"/>
          </p:cNvSpPr>
          <p:nvPr>
            <p:ph idx="1"/>
          </p:nvPr>
        </p:nvSpPr>
        <p:spPr>
          <a:xfrm>
            <a:off x="0" y="1256656"/>
            <a:ext cx="12192000" cy="5601344"/>
          </a:xfrm>
        </p:spPr>
        <p:txBody>
          <a:bodyPr/>
          <a:lstStyle/>
          <a:p>
            <a:pPr marL="0" indent="0" algn="ctr">
              <a:buNone/>
            </a:pPr>
            <a:r>
              <a:rPr lang="en-US" sz="4000" dirty="0" smtClean="0">
                <a:solidFill>
                  <a:srgbClr val="FFC000"/>
                </a:solidFill>
              </a:rPr>
              <a:t>Summative Assessments:</a:t>
            </a:r>
            <a:endParaRPr lang="en-US" dirty="0" smtClean="0">
              <a:solidFill>
                <a:srgbClr val="FFC000"/>
              </a:solidFill>
            </a:endParaRPr>
          </a:p>
          <a:p>
            <a:pPr marL="0" indent="0">
              <a:buNone/>
            </a:pPr>
            <a:r>
              <a:rPr lang="en-US" dirty="0" smtClean="0"/>
              <a:t>University of PRIM&amp;R </a:t>
            </a:r>
            <a:r>
              <a:rPr lang="en-US" dirty="0"/>
              <a:t>has 12 primary members with 2 alternates. At a convened meeting, 6 primary members show up and one alternate </a:t>
            </a:r>
            <a:r>
              <a:rPr lang="en-US" dirty="0" smtClean="0"/>
              <a:t>member. </a:t>
            </a:r>
            <a:r>
              <a:rPr lang="en-US" dirty="0"/>
              <a:t>Can </a:t>
            </a:r>
            <a:r>
              <a:rPr lang="en-US" dirty="0" smtClean="0"/>
              <a:t>U of P IACUC </a:t>
            </a:r>
            <a:r>
              <a:rPr lang="en-US" dirty="0"/>
              <a:t>conduct </a:t>
            </a:r>
            <a:r>
              <a:rPr lang="en-US" dirty="0" smtClean="0"/>
              <a:t>Full Committee Review of protocols? Explain your answer for any of the following choices.</a:t>
            </a:r>
            <a:endParaRPr lang="en-US" dirty="0"/>
          </a:p>
          <a:p>
            <a:pPr marL="0" indent="0">
              <a:buNone/>
            </a:pPr>
            <a:r>
              <a:rPr lang="en-US" dirty="0"/>
              <a:t>	</a:t>
            </a:r>
            <a:endParaRPr lang="en-US" dirty="0" smtClean="0"/>
          </a:p>
          <a:p>
            <a:pPr marL="0" indent="0">
              <a:buNone/>
            </a:pPr>
            <a:r>
              <a:rPr lang="en-US" dirty="0" smtClean="0"/>
              <a:t>1. Yes</a:t>
            </a:r>
          </a:p>
          <a:p>
            <a:pPr marL="0" indent="0">
              <a:buNone/>
            </a:pPr>
            <a:r>
              <a:rPr lang="en-US" dirty="0" smtClean="0"/>
              <a:t>2. No </a:t>
            </a:r>
          </a:p>
          <a:p>
            <a:pPr marL="0" indent="0">
              <a:buNone/>
            </a:pPr>
            <a:r>
              <a:rPr lang="en-US" dirty="0" smtClean="0"/>
              <a:t>3. Maybe</a:t>
            </a:r>
            <a:endParaRPr lang="en-US" dirty="0" smtClean="0">
              <a:solidFill>
                <a:srgbClr val="FFC000"/>
              </a:solidFill>
            </a:endParaRPr>
          </a:p>
          <a:p>
            <a:endParaRPr lang="en-US" dirty="0">
              <a:solidFill>
                <a:srgbClr val="FFC000"/>
              </a:solidFill>
            </a:endParaRPr>
          </a:p>
        </p:txBody>
      </p:sp>
    </p:spTree>
    <p:extLst>
      <p:ext uri="{BB962C8B-B14F-4D97-AF65-F5344CB8AC3E}">
        <p14:creationId xmlns:p14="http://schemas.microsoft.com/office/powerpoint/2010/main" val="1864031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a:t>FCR </a:t>
            </a:r>
            <a:r>
              <a:rPr lang="en-US" dirty="0" smtClean="0"/>
              <a:t>vs. </a:t>
            </a:r>
            <a:r>
              <a:rPr lang="en-US" dirty="0"/>
              <a:t>DMR</a:t>
            </a:r>
          </a:p>
        </p:txBody>
      </p:sp>
      <p:sp>
        <p:nvSpPr>
          <p:cNvPr id="3" name="Content Placeholder 2"/>
          <p:cNvSpPr>
            <a:spLocks noGrp="1"/>
          </p:cNvSpPr>
          <p:nvPr>
            <p:ph idx="1"/>
          </p:nvPr>
        </p:nvSpPr>
        <p:spPr>
          <a:xfrm>
            <a:off x="0" y="1256656"/>
            <a:ext cx="12192000" cy="5601344"/>
          </a:xfrm>
        </p:spPr>
        <p:txBody>
          <a:bodyPr/>
          <a:lstStyle/>
          <a:p>
            <a:pPr marL="0" indent="0" algn="ctr">
              <a:buNone/>
            </a:pPr>
            <a:r>
              <a:rPr lang="en-US" sz="4000" dirty="0" smtClean="0">
                <a:solidFill>
                  <a:srgbClr val="FFC000"/>
                </a:solidFill>
              </a:rPr>
              <a:t>Summative Assessment:</a:t>
            </a:r>
          </a:p>
          <a:p>
            <a:pPr marL="0" indent="0">
              <a:buNone/>
            </a:pPr>
            <a:r>
              <a:rPr lang="en-US" dirty="0" smtClean="0"/>
              <a:t>The </a:t>
            </a:r>
            <a:r>
              <a:rPr lang="en-US" dirty="0"/>
              <a:t>IACUC develops a </a:t>
            </a:r>
            <a:r>
              <a:rPr lang="en-US" dirty="0" smtClean="0"/>
              <a:t>process whereby </a:t>
            </a:r>
            <a:r>
              <a:rPr lang="en-US" dirty="0"/>
              <a:t>certain studies (e.g., primate, dog, survival surgery) automatically must have </a:t>
            </a:r>
            <a:r>
              <a:rPr lang="en-US" dirty="0" smtClean="0"/>
              <a:t>Full Committee </a:t>
            </a:r>
            <a:r>
              <a:rPr lang="en-US" dirty="0"/>
              <a:t>R</a:t>
            </a:r>
            <a:r>
              <a:rPr lang="en-US" dirty="0" smtClean="0"/>
              <a:t>eview </a:t>
            </a:r>
            <a:r>
              <a:rPr lang="en-US" dirty="0"/>
              <a:t>whereas other studies (e.g. antibody production, rodent behavior) are directed to a designated member </a:t>
            </a:r>
            <a:r>
              <a:rPr lang="en-US" dirty="0" smtClean="0"/>
              <a:t>reviewer who begins the review. </a:t>
            </a:r>
            <a:r>
              <a:rPr lang="en-US" dirty="0"/>
              <a:t>Is this method acceptable</a:t>
            </a:r>
            <a:r>
              <a:rPr lang="en-US" dirty="0" smtClean="0"/>
              <a:t>? Explain your answer.</a:t>
            </a:r>
          </a:p>
          <a:p>
            <a:pPr marL="0" indent="0">
              <a:buNone/>
            </a:pPr>
            <a:endParaRPr lang="en-US" dirty="0"/>
          </a:p>
          <a:p>
            <a:pPr marL="0" indent="0">
              <a:buNone/>
            </a:pPr>
            <a:r>
              <a:rPr lang="en-US" dirty="0" smtClean="0"/>
              <a:t>1. Yes</a:t>
            </a:r>
          </a:p>
          <a:p>
            <a:pPr marL="0" indent="0">
              <a:buNone/>
            </a:pPr>
            <a:r>
              <a:rPr lang="en-US" dirty="0" smtClean="0"/>
              <a:t>2. No </a:t>
            </a:r>
          </a:p>
          <a:p>
            <a:pPr marL="0" indent="0">
              <a:buNone/>
            </a:pPr>
            <a:r>
              <a:rPr lang="en-US" dirty="0" smtClean="0"/>
              <a:t>3. Maybe</a:t>
            </a:r>
          </a:p>
          <a:p>
            <a:pPr marL="0" indent="0">
              <a:buNone/>
            </a:pPr>
            <a:endParaRPr lang="en-US" dirty="0"/>
          </a:p>
        </p:txBody>
      </p:sp>
    </p:spTree>
    <p:extLst>
      <p:ext uri="{BB962C8B-B14F-4D97-AF65-F5344CB8AC3E}">
        <p14:creationId xmlns:p14="http://schemas.microsoft.com/office/powerpoint/2010/main" val="1613548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Summative Assessment: FCR vs. </a:t>
            </a:r>
            <a:r>
              <a:rPr lang="en-US" dirty="0"/>
              <a:t>DMR</a:t>
            </a:r>
          </a:p>
        </p:txBody>
      </p:sp>
      <p:sp>
        <p:nvSpPr>
          <p:cNvPr id="3" name="Content Placeholder 2"/>
          <p:cNvSpPr>
            <a:spLocks noGrp="1"/>
          </p:cNvSpPr>
          <p:nvPr>
            <p:ph idx="1"/>
          </p:nvPr>
        </p:nvSpPr>
        <p:spPr>
          <a:xfrm>
            <a:off x="0" y="1256656"/>
            <a:ext cx="12192000" cy="5601344"/>
          </a:xfrm>
        </p:spPr>
        <p:txBody>
          <a:bodyPr/>
          <a:lstStyle/>
          <a:p>
            <a:pPr>
              <a:buNone/>
            </a:pPr>
            <a:r>
              <a:rPr lang="en-US" dirty="0" smtClean="0"/>
              <a:t>    Prior </a:t>
            </a:r>
            <a:r>
              <a:rPr lang="en-US" dirty="0"/>
              <a:t>to the initiation of the designated member review process, </a:t>
            </a:r>
            <a:r>
              <a:rPr lang="en-US" dirty="0" smtClean="0"/>
              <a:t>each IACUC </a:t>
            </a:r>
            <a:r>
              <a:rPr lang="en-US" dirty="0"/>
              <a:t>member </a:t>
            </a:r>
            <a:r>
              <a:rPr lang="en-US" dirty="0" smtClean="0"/>
              <a:t>must </a:t>
            </a:r>
            <a:r>
              <a:rPr lang="en-US" dirty="0"/>
              <a:t>indicate if they want the protocol to be reviewed via FCR or not.</a:t>
            </a:r>
          </a:p>
          <a:p>
            <a:endParaRPr lang="en-US" dirty="0"/>
          </a:p>
          <a:p>
            <a:pPr>
              <a:buNone/>
            </a:pPr>
            <a:r>
              <a:rPr lang="en-US" dirty="0" smtClean="0"/>
              <a:t>	____</a:t>
            </a:r>
            <a:r>
              <a:rPr lang="en-US" dirty="0"/>
              <a:t>True</a:t>
            </a:r>
          </a:p>
          <a:p>
            <a:pPr>
              <a:buNone/>
            </a:pPr>
            <a:r>
              <a:rPr lang="en-US" dirty="0" smtClean="0"/>
              <a:t>	____</a:t>
            </a:r>
            <a:r>
              <a:rPr lang="en-US" dirty="0"/>
              <a:t>False</a:t>
            </a:r>
          </a:p>
          <a:p>
            <a:endParaRPr lang="en-US" dirty="0">
              <a:solidFill>
                <a:srgbClr val="FFC000"/>
              </a:solidFill>
            </a:endParaRPr>
          </a:p>
        </p:txBody>
      </p:sp>
    </p:spTree>
    <p:extLst>
      <p:ext uri="{BB962C8B-B14F-4D97-AF65-F5344CB8AC3E}">
        <p14:creationId xmlns:p14="http://schemas.microsoft.com/office/powerpoint/2010/main" val="1701731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Appendices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9154"/>
            <a:ext cx="12192000" cy="1143000"/>
          </a:xfrm>
        </p:spPr>
        <p:txBody>
          <a:bodyPr/>
          <a:lstStyle/>
          <a:p>
            <a:r>
              <a:rPr lang="en-US" dirty="0" smtClean="0"/>
              <a:t>GOALS</a:t>
            </a:r>
            <a:endParaRPr lang="en-US" dirty="0"/>
          </a:p>
        </p:txBody>
      </p:sp>
      <p:sp>
        <p:nvSpPr>
          <p:cNvPr id="3" name="Content Placeholder 2"/>
          <p:cNvSpPr>
            <a:spLocks noGrp="1"/>
          </p:cNvSpPr>
          <p:nvPr>
            <p:ph idx="1"/>
          </p:nvPr>
        </p:nvSpPr>
        <p:spPr>
          <a:xfrm>
            <a:off x="0" y="1411636"/>
            <a:ext cx="12192000" cy="5601344"/>
          </a:xfrm>
        </p:spPr>
        <p:txBody>
          <a:bodyPr/>
          <a:lstStyle/>
          <a:p>
            <a:pPr lvl="0" fontAlgn="ctr">
              <a:buClr>
                <a:schemeClr val="tx1"/>
              </a:buClr>
            </a:pPr>
            <a:endParaRPr lang="en-US" dirty="0" smtClean="0"/>
          </a:p>
          <a:p>
            <a:pPr marL="514350" indent="-514350" fontAlgn="ctr"/>
            <a:r>
              <a:rPr lang="en-US" dirty="0" smtClean="0"/>
              <a:t>Understand </a:t>
            </a:r>
            <a:r>
              <a:rPr lang="en-US" dirty="0"/>
              <a:t>the acceptable </a:t>
            </a:r>
            <a:r>
              <a:rPr lang="en-US" dirty="0" smtClean="0"/>
              <a:t>methods </a:t>
            </a:r>
            <a:r>
              <a:rPr lang="en-US" dirty="0"/>
              <a:t>of protocol review and </a:t>
            </a:r>
            <a:r>
              <a:rPr lang="en-US" dirty="0" smtClean="0"/>
              <a:t>approval</a:t>
            </a:r>
            <a:r>
              <a:rPr lang="en-US" dirty="0"/>
              <a:t>.</a:t>
            </a:r>
            <a:endParaRPr lang="en-US" dirty="0" smtClean="0"/>
          </a:p>
          <a:p>
            <a:pPr marL="514350" indent="-514350" fontAlgn="ctr"/>
            <a:endParaRPr lang="en-US" dirty="0" smtClean="0"/>
          </a:p>
          <a:p>
            <a:pPr marL="514350" indent="-514350" fontAlgn="ctr"/>
            <a:r>
              <a:rPr lang="en-US" dirty="0" smtClean="0"/>
              <a:t>Explore </a:t>
            </a:r>
            <a:r>
              <a:rPr lang="en-US" dirty="0"/>
              <a:t>how to reduce self-imposed "regulatory" burden by the appropriate use of DMR</a:t>
            </a:r>
            <a:r>
              <a:rPr lang="en-US" dirty="0" smtClean="0"/>
              <a:t>.</a:t>
            </a:r>
          </a:p>
          <a:p>
            <a:pPr marL="0" indent="0" fontAlgn="ctr">
              <a:buClr>
                <a:schemeClr val="tx1"/>
              </a:buClr>
              <a:buNone/>
            </a:pPr>
            <a:endParaRPr lang="en-US" dirty="0"/>
          </a:p>
          <a:p>
            <a:pPr lvl="0" fontAlgn="ctr">
              <a:buClr>
                <a:schemeClr val="tx1"/>
              </a:buClr>
            </a:pPr>
            <a:endParaRPr lang="en-US" dirty="0"/>
          </a:p>
        </p:txBody>
      </p:sp>
    </p:spTree>
    <p:extLst>
      <p:ext uri="{BB962C8B-B14F-4D97-AF65-F5344CB8AC3E}">
        <p14:creationId xmlns:p14="http://schemas.microsoft.com/office/powerpoint/2010/main" val="9539492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07"/>
            <a:ext cx="12192000" cy="1143000"/>
          </a:xfrm>
        </p:spPr>
        <p:txBody>
          <a:bodyPr/>
          <a:lstStyle/>
          <a:p>
            <a:r>
              <a:rPr lang="en-US" dirty="0" smtClean="0"/>
              <a:t>Guidance on Use of Telecommunications</a:t>
            </a:r>
            <a:endParaRPr lang="en-US" dirty="0"/>
          </a:p>
        </p:txBody>
      </p:sp>
      <p:sp>
        <p:nvSpPr>
          <p:cNvPr id="3" name="Content Placeholder 2"/>
          <p:cNvSpPr>
            <a:spLocks noGrp="1"/>
          </p:cNvSpPr>
          <p:nvPr>
            <p:ph idx="1"/>
          </p:nvPr>
        </p:nvSpPr>
        <p:spPr>
          <a:xfrm>
            <a:off x="0" y="1200308"/>
            <a:ext cx="12192000" cy="5601344"/>
          </a:xfrm>
        </p:spPr>
        <p:txBody>
          <a:bodyPr/>
          <a:lstStyle/>
          <a:p>
            <a:r>
              <a:rPr lang="en-US" dirty="0"/>
              <a:t>All members are given notice of the meeting</a:t>
            </a:r>
            <a:r>
              <a:rPr lang="en-US" dirty="0" smtClean="0"/>
              <a:t>.</a:t>
            </a:r>
          </a:p>
          <a:p>
            <a:r>
              <a:rPr lang="en-US" dirty="0" smtClean="0"/>
              <a:t>Documents </a:t>
            </a:r>
            <a:r>
              <a:rPr lang="en-US" dirty="0"/>
              <a:t>normally provided to members during a physically-convened meeting are provided to all members in advance of the meeting</a:t>
            </a:r>
            <a:r>
              <a:rPr lang="en-US" dirty="0" smtClean="0"/>
              <a:t>.</a:t>
            </a:r>
          </a:p>
          <a:p>
            <a:r>
              <a:rPr lang="en-US" dirty="0" smtClean="0"/>
              <a:t>All </a:t>
            </a:r>
            <a:r>
              <a:rPr lang="en-US" dirty="0"/>
              <a:t>members have access to the documents and the technology </a:t>
            </a:r>
            <a:r>
              <a:rPr lang="en-US" dirty="0" smtClean="0"/>
              <a:t>needed.</a:t>
            </a:r>
          </a:p>
          <a:p>
            <a:r>
              <a:rPr lang="en-US" dirty="0" smtClean="0"/>
              <a:t>The </a:t>
            </a:r>
            <a:r>
              <a:rPr lang="en-US" dirty="0"/>
              <a:t>forum allows for real time verbal interaction equivalent to that occurring in a physically-convened meeting (i.e., members can actively and equally participate and there is simultaneous communication</a:t>
            </a:r>
            <a:r>
              <a:rPr lang="en-US" dirty="0" smtClean="0"/>
              <a:t>).</a:t>
            </a:r>
          </a:p>
          <a:p>
            <a:pPr lvl="1">
              <a:buNone/>
            </a:pPr>
            <a:endParaRPr lang="en-US" dirty="0" smtClean="0"/>
          </a:p>
          <a:p>
            <a:pPr lvl="1" algn="ctr">
              <a:buNone/>
            </a:pPr>
            <a:r>
              <a:rPr lang="en-US" sz="2400" dirty="0" smtClean="0"/>
              <a:t>NOT–OD-06-052</a:t>
            </a:r>
            <a:endParaRPr lang="en-US" sz="2400" dirty="0"/>
          </a:p>
        </p:txBody>
      </p:sp>
    </p:spTree>
    <p:extLst>
      <p:ext uri="{BB962C8B-B14F-4D97-AF65-F5344CB8AC3E}">
        <p14:creationId xmlns:p14="http://schemas.microsoft.com/office/powerpoint/2010/main" val="1509052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DMR subsequent to FCR</a:t>
            </a:r>
            <a:endParaRPr lang="en-US" dirty="0"/>
          </a:p>
        </p:txBody>
      </p:sp>
      <p:sp>
        <p:nvSpPr>
          <p:cNvPr id="3" name="Content Placeholder 2"/>
          <p:cNvSpPr>
            <a:spLocks noGrp="1"/>
          </p:cNvSpPr>
          <p:nvPr>
            <p:ph idx="1"/>
          </p:nvPr>
        </p:nvSpPr>
        <p:spPr>
          <a:xfrm>
            <a:off x="0" y="1256656"/>
            <a:ext cx="12192000" cy="5601344"/>
          </a:xfrm>
        </p:spPr>
        <p:txBody>
          <a:bodyPr/>
          <a:lstStyle/>
          <a:p>
            <a:pPr>
              <a:buNone/>
            </a:pPr>
            <a:r>
              <a:rPr lang="en-US" dirty="0"/>
              <a:t>When substantive information is lacking from a protocol that is reviewed by FCR, the committee may have questions requiring a response from the PI.  In such situations, the IACUC may take the following actions: </a:t>
            </a:r>
            <a:endParaRPr lang="en-US" dirty="0" smtClean="0"/>
          </a:p>
          <a:p>
            <a:pPr>
              <a:buNone/>
            </a:pPr>
            <a:endParaRPr lang="en-US" dirty="0" smtClean="0"/>
          </a:p>
          <a:p>
            <a:pPr lvl="1"/>
            <a:r>
              <a:rPr lang="en-US" dirty="0" smtClean="0"/>
              <a:t>If </a:t>
            </a:r>
            <a:r>
              <a:rPr lang="en-US" b="1" dirty="0"/>
              <a:t>all</a:t>
            </a:r>
            <a:r>
              <a:rPr lang="en-US" dirty="0"/>
              <a:t> members of the IACUC are present at the meeting, the committee may vote to require modifications to secure approval and have the revised AUP reviewed and approved by DMR, or returned for FCR at a convened meeting. </a:t>
            </a:r>
            <a:endParaRPr lang="en-US" dirty="0" smtClean="0"/>
          </a:p>
          <a:p>
            <a:pPr lvl="1"/>
            <a:r>
              <a:rPr lang="en-US" dirty="0" smtClean="0"/>
              <a:t>If </a:t>
            </a:r>
            <a:r>
              <a:rPr lang="en-US" b="1" dirty="0"/>
              <a:t>all</a:t>
            </a:r>
            <a:r>
              <a:rPr lang="en-US" dirty="0"/>
              <a:t> members are not present, the IACUC may use DMR subsequent to FCR if all members have agreed in advance in writing that a quorum… may decide by unanimous vote to use DMR subsequent to FCR.</a:t>
            </a:r>
          </a:p>
        </p:txBody>
      </p:sp>
    </p:spTree>
    <p:extLst>
      <p:ext uri="{BB962C8B-B14F-4D97-AF65-F5344CB8AC3E}">
        <p14:creationId xmlns:p14="http://schemas.microsoft.com/office/powerpoint/2010/main" val="7480890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06"/>
            <a:ext cx="12192000" cy="1143000"/>
          </a:xfrm>
        </p:spPr>
        <p:txBody>
          <a:bodyPr/>
          <a:lstStyle/>
          <a:p>
            <a:r>
              <a:rPr lang="en-US" dirty="0" smtClean="0"/>
              <a:t>Guidance on Use of Telecommunications</a:t>
            </a:r>
            <a:endParaRPr lang="en-US" dirty="0"/>
          </a:p>
        </p:txBody>
      </p:sp>
      <p:sp>
        <p:nvSpPr>
          <p:cNvPr id="3" name="Content Placeholder 2"/>
          <p:cNvSpPr>
            <a:spLocks noGrp="1"/>
          </p:cNvSpPr>
          <p:nvPr>
            <p:ph idx="1"/>
          </p:nvPr>
        </p:nvSpPr>
        <p:spPr>
          <a:xfrm>
            <a:off x="0" y="901056"/>
            <a:ext cx="12192000" cy="5601344"/>
          </a:xfrm>
        </p:spPr>
        <p:txBody>
          <a:bodyPr/>
          <a:lstStyle/>
          <a:p>
            <a:endParaRPr lang="en-US" dirty="0" smtClean="0"/>
          </a:p>
          <a:p>
            <a:r>
              <a:rPr lang="en-US" dirty="0" smtClean="0"/>
              <a:t>If </a:t>
            </a:r>
            <a:r>
              <a:rPr lang="en-US" dirty="0"/>
              <a:t>a vote is called for, the vote occurs during the meeting and is taken in a manner that ensures an accurate count of the vote. A mail ballot or individual telephone polling cannot substitute for a convened meeting</a:t>
            </a:r>
            <a:r>
              <a:rPr lang="en-US" dirty="0" smtClean="0"/>
              <a:t>.</a:t>
            </a:r>
          </a:p>
          <a:p>
            <a:r>
              <a:rPr lang="en-US" dirty="0" smtClean="0"/>
              <a:t>Opinions </a:t>
            </a:r>
            <a:r>
              <a:rPr lang="en-US" dirty="0"/>
              <a:t>of absent members that are transmitted by mail, telephone, fax or e-mail may be considered by the convened IACUC members but may not be counted as votes or considered as part of the quorum</a:t>
            </a:r>
            <a:r>
              <a:rPr lang="en-US" dirty="0" smtClean="0"/>
              <a:t>.</a:t>
            </a:r>
          </a:p>
          <a:p>
            <a:r>
              <a:rPr lang="en-US" dirty="0" smtClean="0"/>
              <a:t>Written </a:t>
            </a:r>
            <a:r>
              <a:rPr lang="en-US" dirty="0"/>
              <a:t>minutes of the meeting are maintained in accord with the PHS Policy, IV.E.1.b.</a:t>
            </a:r>
          </a:p>
        </p:txBody>
      </p:sp>
    </p:spTree>
    <p:extLst>
      <p:ext uri="{BB962C8B-B14F-4D97-AF65-F5344CB8AC3E}">
        <p14:creationId xmlns:p14="http://schemas.microsoft.com/office/powerpoint/2010/main" val="1788101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DMR subsequent to FCR</a:t>
            </a:r>
            <a:endParaRPr lang="en-US" dirty="0"/>
          </a:p>
        </p:txBody>
      </p:sp>
      <p:sp>
        <p:nvSpPr>
          <p:cNvPr id="3" name="Content Placeholder 2"/>
          <p:cNvSpPr>
            <a:spLocks noGrp="1"/>
          </p:cNvSpPr>
          <p:nvPr>
            <p:ph idx="1"/>
          </p:nvPr>
        </p:nvSpPr>
        <p:spPr>
          <a:xfrm>
            <a:off x="0" y="1256656"/>
            <a:ext cx="12192000" cy="5601344"/>
          </a:xfrm>
        </p:spPr>
        <p:txBody>
          <a:bodyPr/>
          <a:lstStyle/>
          <a:p>
            <a:pPr>
              <a:buNone/>
            </a:pPr>
            <a:r>
              <a:rPr lang="en-US" dirty="0" smtClean="0"/>
              <a:t>If </a:t>
            </a:r>
            <a:r>
              <a:rPr lang="en-US" dirty="0"/>
              <a:t>all members are not present </a:t>
            </a:r>
            <a:r>
              <a:rPr lang="en-US" dirty="0" smtClean="0"/>
              <a:t>--</a:t>
            </a:r>
            <a:endParaRPr lang="en-US" dirty="0" smtClean="0"/>
          </a:p>
          <a:p>
            <a:endParaRPr lang="en-US" dirty="0"/>
          </a:p>
          <a:p>
            <a:pPr lvl="1"/>
            <a:r>
              <a:rPr lang="en-US" dirty="0" smtClean="0"/>
              <a:t>All </a:t>
            </a:r>
            <a:r>
              <a:rPr lang="en-US" dirty="0"/>
              <a:t>members agree in advance in writing that a quorum… may decide by unanimous vote to use DMR subsequent to </a:t>
            </a:r>
            <a:r>
              <a:rPr lang="en-US" dirty="0" smtClean="0"/>
              <a:t>FCR…</a:t>
            </a:r>
          </a:p>
          <a:p>
            <a:pPr lvl="1"/>
            <a:r>
              <a:rPr lang="en-US" dirty="0" smtClean="0"/>
              <a:t>The </a:t>
            </a:r>
            <a:r>
              <a:rPr lang="en-US" dirty="0"/>
              <a:t>institution should specify its intention … in its Assurance with </a:t>
            </a:r>
            <a:r>
              <a:rPr lang="en-US" dirty="0" smtClean="0"/>
              <a:t>OLAW</a:t>
            </a:r>
          </a:p>
          <a:p>
            <a:pPr lvl="1"/>
            <a:r>
              <a:rPr lang="en-US" dirty="0" smtClean="0"/>
              <a:t>… </a:t>
            </a:r>
            <a:r>
              <a:rPr lang="en-US" dirty="0"/>
              <a:t>If the IACUC lacks written standard procedures, the IACUC has the option to vote to return the protocol for FCR or employ DMR.  In this case, the revised protocol must be available to all members, including those not at the meeting, for the opportunity to call for FCR</a:t>
            </a:r>
          </a:p>
        </p:txBody>
      </p:sp>
    </p:spTree>
    <p:extLst>
      <p:ext uri="{BB962C8B-B14F-4D97-AF65-F5344CB8AC3E}">
        <p14:creationId xmlns:p14="http://schemas.microsoft.com/office/powerpoint/2010/main" val="73079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OBJECTIVES</a:t>
            </a:r>
            <a:endParaRPr lang="en-US" dirty="0"/>
          </a:p>
        </p:txBody>
      </p:sp>
      <p:sp>
        <p:nvSpPr>
          <p:cNvPr id="3" name="Content Placeholder 2"/>
          <p:cNvSpPr>
            <a:spLocks noGrp="1"/>
          </p:cNvSpPr>
          <p:nvPr>
            <p:ph idx="1"/>
          </p:nvPr>
        </p:nvSpPr>
        <p:spPr>
          <a:xfrm>
            <a:off x="0" y="956608"/>
            <a:ext cx="12191999" cy="5601344"/>
          </a:xfrm>
        </p:spPr>
        <p:txBody>
          <a:bodyPr/>
          <a:lstStyle/>
          <a:p>
            <a:pPr marL="0" indent="0" algn="ctr">
              <a:buNone/>
            </a:pPr>
            <a:endParaRPr lang="en-US" dirty="0" smtClean="0">
              <a:solidFill>
                <a:srgbClr val="FFC000"/>
              </a:solidFill>
            </a:endParaRPr>
          </a:p>
          <a:p>
            <a:pPr>
              <a:buClr>
                <a:schemeClr val="tx1"/>
              </a:buClr>
              <a:buFont typeface="Wingdings" charset="2"/>
              <a:buChar char="l"/>
            </a:pPr>
            <a:r>
              <a:rPr lang="en-US" dirty="0" smtClean="0"/>
              <a:t>Describe </a:t>
            </a:r>
            <a:r>
              <a:rPr lang="en-US" dirty="0"/>
              <a:t>and characterize the </a:t>
            </a:r>
            <a:r>
              <a:rPr lang="en-US" dirty="0" smtClean="0"/>
              <a:t>federal </a:t>
            </a:r>
            <a:r>
              <a:rPr lang="en-US" dirty="0"/>
              <a:t>requirements for FCR and DMR</a:t>
            </a:r>
            <a:r>
              <a:rPr lang="en-US" dirty="0" smtClean="0"/>
              <a:t>.</a:t>
            </a:r>
          </a:p>
          <a:p>
            <a:pPr>
              <a:buClr>
                <a:schemeClr val="tx1"/>
              </a:buClr>
              <a:buNone/>
            </a:pPr>
            <a:r>
              <a:rPr lang="en-US" dirty="0" smtClean="0"/>
              <a:t> </a:t>
            </a:r>
          </a:p>
          <a:p>
            <a:pPr lvl="0"/>
            <a:r>
              <a:rPr lang="en-US" dirty="0" smtClean="0"/>
              <a:t>Examine </a:t>
            </a:r>
            <a:r>
              <a:rPr lang="en-US" dirty="0"/>
              <a:t>IACUC member responsibilities for the protocol review process</a:t>
            </a:r>
            <a:r>
              <a:rPr lang="en-US" dirty="0" smtClean="0"/>
              <a:t>. </a:t>
            </a:r>
          </a:p>
          <a:p>
            <a:pPr lvl="0">
              <a:buNone/>
            </a:pPr>
            <a:endParaRPr lang="en-US" dirty="0" smtClean="0"/>
          </a:p>
          <a:p>
            <a:pPr lvl="0"/>
            <a:r>
              <a:rPr lang="en-US" dirty="0" smtClean="0"/>
              <a:t>Determine </a:t>
            </a:r>
            <a:r>
              <a:rPr lang="en-US" dirty="0"/>
              <a:t>potential risks and burdens of each review method</a:t>
            </a:r>
            <a:r>
              <a:rPr lang="en-US" dirty="0" smtClean="0"/>
              <a:t>.</a:t>
            </a:r>
          </a:p>
          <a:p>
            <a:pPr lvl="0">
              <a:buNone/>
            </a:pPr>
            <a:endParaRPr lang="en-US" dirty="0">
              <a:solidFill>
                <a:srgbClr val="FFC000"/>
              </a:solidFill>
            </a:endParaRPr>
          </a:p>
          <a:p>
            <a:pPr lvl="0"/>
            <a:r>
              <a:rPr lang="en-US" dirty="0" smtClean="0"/>
              <a:t>Assess </a:t>
            </a:r>
            <a:r>
              <a:rPr lang="en-US" dirty="0"/>
              <a:t>institutional best practices for </a:t>
            </a:r>
            <a:r>
              <a:rPr lang="en-US" dirty="0" smtClean="0"/>
              <a:t>use of FCR vs. </a:t>
            </a:r>
            <a:r>
              <a:rPr lang="en-US" dirty="0"/>
              <a:t>DMR.</a:t>
            </a:r>
          </a:p>
          <a:p>
            <a:pPr>
              <a:buClr>
                <a:schemeClr val="tx1"/>
              </a:buClr>
              <a:buFont typeface="Wingdings" charset="2"/>
              <a:buChar char="l"/>
            </a:pPr>
            <a:endParaRPr lang="en-US" dirty="0">
              <a:solidFill>
                <a:srgbClr val="FFC000"/>
              </a:solidFill>
            </a:endParaRPr>
          </a:p>
        </p:txBody>
      </p:sp>
    </p:spTree>
    <p:extLst>
      <p:ext uri="{BB962C8B-B14F-4D97-AF65-F5344CB8AC3E}">
        <p14:creationId xmlns:p14="http://schemas.microsoft.com/office/powerpoint/2010/main" val="386128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PROTOCOL REVIEW</a:t>
            </a:r>
            <a:endParaRPr lang="en-US" dirty="0"/>
          </a:p>
        </p:txBody>
      </p:sp>
      <p:sp>
        <p:nvSpPr>
          <p:cNvPr id="3" name="Content Placeholder 2"/>
          <p:cNvSpPr>
            <a:spLocks noGrp="1"/>
          </p:cNvSpPr>
          <p:nvPr>
            <p:ph idx="1"/>
          </p:nvPr>
        </p:nvSpPr>
        <p:spPr/>
        <p:txBody>
          <a:bodyPr/>
          <a:lstStyle/>
          <a:p>
            <a:pPr marL="0" indent="0">
              <a:spcBef>
                <a:spcPts val="0"/>
              </a:spcBef>
              <a:buNone/>
            </a:pPr>
            <a:r>
              <a:rPr lang="en-US" dirty="0" smtClean="0"/>
              <a:t>There are only two valid methods of IACUC review for approval allowed by PHS Policy, the AWARS and the </a:t>
            </a:r>
            <a:r>
              <a:rPr lang="en-US" i="1" dirty="0" smtClean="0"/>
              <a:t>Guide:</a:t>
            </a:r>
          </a:p>
          <a:p>
            <a:pPr>
              <a:buNone/>
            </a:pPr>
            <a:r>
              <a:rPr lang="en-US" i="1" dirty="0" smtClean="0"/>
              <a:t>	</a:t>
            </a:r>
          </a:p>
          <a:p>
            <a:r>
              <a:rPr lang="en-US" dirty="0" smtClean="0"/>
              <a:t>Full Committee Review (FCR); or,</a:t>
            </a:r>
          </a:p>
          <a:p>
            <a:r>
              <a:rPr lang="en-US" dirty="0" smtClean="0"/>
              <a:t>Designated Member Review (DMR)</a:t>
            </a:r>
          </a:p>
          <a:p>
            <a:pPr>
              <a:buNone/>
            </a:pPr>
            <a:endParaRPr lang="en-US" dirty="0" smtClean="0"/>
          </a:p>
          <a:p>
            <a:pPr algn="ctr">
              <a:buNone/>
            </a:pPr>
            <a:r>
              <a:rPr lang="en-US" sz="2400" dirty="0" smtClean="0"/>
              <a:t>PHS IV.C.2 &amp; 9CFR 2.3.1(d)(2)</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FCR </a:t>
            </a:r>
            <a:endParaRPr lang="en-US" dirty="0"/>
          </a:p>
        </p:txBody>
      </p:sp>
      <p:sp>
        <p:nvSpPr>
          <p:cNvPr id="3" name="Content Placeholder 2"/>
          <p:cNvSpPr>
            <a:spLocks noGrp="1"/>
          </p:cNvSpPr>
          <p:nvPr>
            <p:ph idx="1"/>
          </p:nvPr>
        </p:nvSpPr>
        <p:spPr>
          <a:xfrm>
            <a:off x="400050" y="1256656"/>
            <a:ext cx="11791950" cy="5287019"/>
          </a:xfrm>
        </p:spPr>
        <p:txBody>
          <a:bodyPr/>
          <a:lstStyle/>
          <a:p>
            <a:pPr>
              <a:spcAft>
                <a:spcPts val="600"/>
              </a:spcAft>
            </a:pPr>
            <a:r>
              <a:rPr lang="en-US" sz="2800" dirty="0" smtClean="0"/>
              <a:t>Convened meeting of a quorum of  IACUC members</a:t>
            </a:r>
          </a:p>
          <a:p>
            <a:pPr lvl="1">
              <a:spcAft>
                <a:spcPts val="600"/>
              </a:spcAft>
            </a:pPr>
            <a:r>
              <a:rPr lang="en-US" dirty="0" smtClean="0"/>
              <a:t>Face to face is preferable, but can do telecommunication (see appendices)</a:t>
            </a:r>
          </a:p>
          <a:p>
            <a:pPr>
              <a:spcAft>
                <a:spcPts val="600"/>
              </a:spcAft>
            </a:pPr>
            <a:r>
              <a:rPr lang="en-US" sz="2800" dirty="0" smtClean="0"/>
              <a:t>Quorum is defined as simple majority (e.g. half plus one)</a:t>
            </a:r>
          </a:p>
          <a:p>
            <a:pPr lvl="1">
              <a:spcAft>
                <a:spcPts val="600"/>
              </a:spcAft>
            </a:pPr>
            <a:r>
              <a:rPr lang="en-US" dirty="0" smtClean="0"/>
              <a:t>Both primary and alternate can’t contribute to quorum at same time</a:t>
            </a:r>
          </a:p>
          <a:p>
            <a:pPr>
              <a:spcAft>
                <a:spcPts val="600"/>
              </a:spcAft>
            </a:pPr>
            <a:r>
              <a:rPr lang="en-US" sz="2800" dirty="0" smtClean="0"/>
              <a:t>Approval of a protocol requires a simple majority vote of the members present</a:t>
            </a:r>
          </a:p>
          <a:p>
            <a:pPr lvl="1">
              <a:spcAft>
                <a:spcPts val="600"/>
              </a:spcAft>
            </a:pPr>
            <a:r>
              <a:rPr lang="en-US" dirty="0" smtClean="0"/>
              <a:t>Approve, require modifications (to secure approval) or disapprove</a:t>
            </a:r>
          </a:p>
          <a:p>
            <a:pPr>
              <a:spcAft>
                <a:spcPts val="600"/>
              </a:spcAft>
            </a:pPr>
            <a:r>
              <a:rPr lang="en-US" sz="2800" dirty="0" smtClean="0"/>
              <a:t>Written notification of outcome given to the PI</a:t>
            </a:r>
          </a:p>
          <a:p>
            <a:pPr>
              <a:spcAft>
                <a:spcPts val="600"/>
              </a:spcAft>
            </a:pPr>
            <a:r>
              <a:rPr lang="en-US" sz="2800" dirty="0" smtClean="0"/>
              <a:t>Anyone with a conflict of interest may not count towards a quorum</a:t>
            </a:r>
          </a:p>
        </p:txBody>
      </p:sp>
    </p:spTree>
    <p:extLst>
      <p:ext uri="{BB962C8B-B14F-4D97-AF65-F5344CB8AC3E}">
        <p14:creationId xmlns:p14="http://schemas.microsoft.com/office/powerpoint/2010/main" val="1315369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DMR</a:t>
            </a:r>
            <a:endParaRPr lang="en-US" dirty="0"/>
          </a:p>
        </p:txBody>
      </p:sp>
      <p:sp>
        <p:nvSpPr>
          <p:cNvPr id="3" name="Content Placeholder 2"/>
          <p:cNvSpPr>
            <a:spLocks noGrp="1"/>
          </p:cNvSpPr>
          <p:nvPr>
            <p:ph idx="1"/>
          </p:nvPr>
        </p:nvSpPr>
        <p:spPr>
          <a:xfrm>
            <a:off x="0" y="1256656"/>
            <a:ext cx="12192000" cy="5601344"/>
          </a:xfrm>
        </p:spPr>
        <p:txBody>
          <a:bodyPr/>
          <a:lstStyle/>
          <a:p>
            <a:pPr>
              <a:spcAft>
                <a:spcPts val="600"/>
              </a:spcAft>
            </a:pPr>
            <a:r>
              <a:rPr lang="en-US" dirty="0" smtClean="0"/>
              <a:t>DMR </a:t>
            </a:r>
            <a:r>
              <a:rPr lang="en-US" dirty="0"/>
              <a:t>begins only after all IACUC members have had an opportunity to </a:t>
            </a:r>
            <a:r>
              <a:rPr lang="en-US" dirty="0" smtClean="0"/>
              <a:t>request FCR.</a:t>
            </a:r>
          </a:p>
          <a:p>
            <a:pPr lvl="1">
              <a:spcAft>
                <a:spcPts val="600"/>
              </a:spcAft>
            </a:pPr>
            <a:r>
              <a:rPr lang="en-US" dirty="0" smtClean="0"/>
              <a:t>Time period for opportunity to request FCR should be defined</a:t>
            </a:r>
            <a:endParaRPr lang="en-US" dirty="0"/>
          </a:p>
          <a:p>
            <a:pPr lvl="1">
              <a:spcAft>
                <a:spcPts val="600"/>
              </a:spcAft>
            </a:pPr>
            <a:r>
              <a:rPr lang="en-US" dirty="0"/>
              <a:t>All IACUC members </a:t>
            </a:r>
            <a:r>
              <a:rPr lang="en-US" dirty="0" smtClean="0"/>
              <a:t>should </a:t>
            </a:r>
            <a:r>
              <a:rPr lang="en-US" dirty="0"/>
              <a:t>be given (at least) a list of protocols with </a:t>
            </a:r>
            <a:r>
              <a:rPr lang="en-US" dirty="0" smtClean="0"/>
              <a:t>written descriptions of the protocol made available</a:t>
            </a:r>
            <a:r>
              <a:rPr lang="en-US" dirty="0"/>
              <a:t>.</a:t>
            </a:r>
          </a:p>
          <a:p>
            <a:pPr lvl="1">
              <a:spcAft>
                <a:spcPts val="600"/>
              </a:spcAft>
            </a:pPr>
            <a:r>
              <a:rPr lang="en-US" dirty="0"/>
              <a:t>IACUC members do not vote </a:t>
            </a:r>
            <a:r>
              <a:rPr lang="en-US" dirty="0" smtClean="0"/>
              <a:t>during this time period.</a:t>
            </a:r>
          </a:p>
          <a:p>
            <a:pPr>
              <a:spcAft>
                <a:spcPts val="600"/>
              </a:spcAft>
            </a:pPr>
            <a:r>
              <a:rPr lang="en-US" dirty="0"/>
              <a:t>At least one qualified IACUC member serves as the designated reviewer (DR) and conducts the DMR.</a:t>
            </a:r>
          </a:p>
          <a:p>
            <a:pPr>
              <a:spcAft>
                <a:spcPts val="600"/>
              </a:spcAft>
            </a:pPr>
            <a:r>
              <a:rPr lang="en-US" dirty="0"/>
              <a:t>The DR must be designated by the IACUC Chair.</a:t>
            </a:r>
          </a:p>
          <a:p>
            <a:pPr>
              <a:spcAft>
                <a:spcPts val="600"/>
              </a:spcAft>
            </a:pPr>
            <a:endParaRPr lang="en-US" dirty="0"/>
          </a:p>
        </p:txBody>
      </p:sp>
    </p:spTree>
    <p:extLst>
      <p:ext uri="{BB962C8B-B14F-4D97-AF65-F5344CB8AC3E}">
        <p14:creationId xmlns:p14="http://schemas.microsoft.com/office/powerpoint/2010/main" val="1674639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DMR</a:t>
            </a:r>
            <a:endParaRPr lang="en-US" dirty="0"/>
          </a:p>
        </p:txBody>
      </p:sp>
      <p:sp>
        <p:nvSpPr>
          <p:cNvPr id="3" name="Content Placeholder 2"/>
          <p:cNvSpPr>
            <a:spLocks noGrp="1"/>
          </p:cNvSpPr>
          <p:nvPr>
            <p:ph idx="1"/>
          </p:nvPr>
        </p:nvSpPr>
        <p:spPr>
          <a:xfrm>
            <a:off x="0" y="1256656"/>
            <a:ext cx="12192000" cy="5601344"/>
          </a:xfrm>
        </p:spPr>
        <p:txBody>
          <a:bodyPr/>
          <a:lstStyle/>
          <a:p>
            <a:pPr>
              <a:spcAft>
                <a:spcPts val="600"/>
              </a:spcAft>
            </a:pPr>
            <a:r>
              <a:rPr lang="en-US" dirty="0"/>
              <a:t>There is no requirement for a written </a:t>
            </a:r>
            <a:r>
              <a:rPr lang="en-US" dirty="0" smtClean="0"/>
              <a:t>response </a:t>
            </a:r>
            <a:r>
              <a:rPr lang="en-US" dirty="0"/>
              <a:t>of a “no call” for FCR</a:t>
            </a:r>
            <a:r>
              <a:rPr lang="en-US" dirty="0" smtClean="0"/>
              <a:t>.</a:t>
            </a:r>
          </a:p>
          <a:p>
            <a:pPr>
              <a:spcAft>
                <a:spcPts val="600"/>
              </a:spcAft>
            </a:pPr>
            <a:r>
              <a:rPr lang="en-US" dirty="0" smtClean="0"/>
              <a:t>If no IACUC member requests FCR, then the IACUC Chair can </a:t>
            </a:r>
            <a:r>
              <a:rPr lang="en-US" dirty="0" smtClean="0"/>
              <a:t>choose </a:t>
            </a:r>
            <a:r>
              <a:rPr lang="en-US" dirty="0" smtClean="0"/>
              <a:t>one or more designated member reviewers.</a:t>
            </a:r>
          </a:p>
          <a:p>
            <a:pPr>
              <a:spcAft>
                <a:spcPts val="600"/>
              </a:spcAft>
            </a:pPr>
            <a:r>
              <a:rPr lang="en-US" dirty="0" smtClean="0"/>
              <a:t>The DR(s) may </a:t>
            </a:r>
            <a:r>
              <a:rPr lang="en-US" dirty="0"/>
              <a:t>approve </a:t>
            </a:r>
            <a:r>
              <a:rPr lang="en-US" dirty="0" smtClean="0"/>
              <a:t>the protocol, require </a:t>
            </a:r>
            <a:r>
              <a:rPr lang="en-US" dirty="0"/>
              <a:t>modification of the protocol (to secure approval), </a:t>
            </a:r>
            <a:r>
              <a:rPr lang="en-US" dirty="0" smtClean="0"/>
              <a:t>or refer to FCR.</a:t>
            </a:r>
          </a:p>
          <a:p>
            <a:pPr lvl="1">
              <a:spcAft>
                <a:spcPts val="600"/>
              </a:spcAft>
            </a:pPr>
            <a:r>
              <a:rPr lang="en-US" dirty="0" smtClean="0"/>
              <a:t>DR(s) may not disapprove a protocol</a:t>
            </a:r>
            <a:endParaRPr lang="en-US" dirty="0"/>
          </a:p>
          <a:p>
            <a:pPr>
              <a:spcAft>
                <a:spcPts val="600"/>
              </a:spcAft>
            </a:pPr>
            <a:r>
              <a:rPr lang="en-US" dirty="0"/>
              <a:t>If DMR involves more than one reviewer, consensus must be achieved.</a:t>
            </a:r>
          </a:p>
          <a:p>
            <a:pPr>
              <a:spcAft>
                <a:spcPts val="600"/>
              </a:spcAft>
            </a:pPr>
            <a:r>
              <a:rPr lang="en-US" dirty="0"/>
              <a:t>DRs do not vote.</a:t>
            </a:r>
          </a:p>
          <a:p>
            <a:pPr>
              <a:spcAft>
                <a:spcPts val="600"/>
              </a:spcAft>
            </a:pPr>
            <a:endParaRPr lang="en-US" dirty="0"/>
          </a:p>
        </p:txBody>
      </p:sp>
    </p:spTree>
    <p:extLst>
      <p:ext uri="{BB962C8B-B14F-4D97-AF65-F5344CB8AC3E}">
        <p14:creationId xmlns:p14="http://schemas.microsoft.com/office/powerpoint/2010/main" val="1247907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668"/>
            <a:ext cx="12192000" cy="1143000"/>
          </a:xfrm>
        </p:spPr>
        <p:txBody>
          <a:bodyPr/>
          <a:lstStyle/>
          <a:p>
            <a:r>
              <a:rPr lang="en-US" dirty="0" smtClean="0"/>
              <a:t>What do you think?</a:t>
            </a:r>
            <a:endParaRPr lang="en-US" dirty="0"/>
          </a:p>
        </p:txBody>
      </p:sp>
      <p:sp>
        <p:nvSpPr>
          <p:cNvPr id="3" name="Content Placeholder 2"/>
          <p:cNvSpPr>
            <a:spLocks noGrp="1"/>
          </p:cNvSpPr>
          <p:nvPr>
            <p:ph idx="1"/>
          </p:nvPr>
        </p:nvSpPr>
        <p:spPr>
          <a:xfrm>
            <a:off x="0" y="1256656"/>
            <a:ext cx="12192000" cy="5601344"/>
          </a:xfrm>
        </p:spPr>
        <p:txBody>
          <a:bodyPr/>
          <a:lstStyle/>
          <a:p>
            <a:pPr marL="0" indent="0">
              <a:buNone/>
            </a:pPr>
            <a:r>
              <a:rPr lang="en-US" dirty="0" smtClean="0"/>
              <a:t>A </a:t>
            </a:r>
            <a:r>
              <a:rPr lang="en-US" dirty="0"/>
              <a:t>protocol is sent out to all </a:t>
            </a:r>
            <a:r>
              <a:rPr lang="en-US" dirty="0" smtClean="0"/>
              <a:t>IACUC </a:t>
            </a:r>
            <a:r>
              <a:rPr lang="en-US" dirty="0"/>
              <a:t>members requesting if any member </a:t>
            </a:r>
            <a:r>
              <a:rPr lang="en-US" dirty="0" smtClean="0"/>
              <a:t>wants to call for </a:t>
            </a:r>
            <a:r>
              <a:rPr lang="en-US" dirty="0"/>
              <a:t>full committee review. Your institution’s policy is to allow 3 business days for any member to request FCR. After </a:t>
            </a:r>
            <a:r>
              <a:rPr lang="en-US" dirty="0" smtClean="0"/>
              <a:t>3 </a:t>
            </a:r>
            <a:r>
              <a:rPr lang="en-US" dirty="0"/>
              <a:t>business days, </a:t>
            </a:r>
            <a:r>
              <a:rPr lang="en-US" dirty="0" smtClean="0"/>
              <a:t>10 </a:t>
            </a:r>
            <a:r>
              <a:rPr lang="en-US" dirty="0"/>
              <a:t>out of the 13 members have replied no request for FCR. Can the protocol be sent to a qualified, designated member reviewer</a:t>
            </a:r>
            <a:r>
              <a:rPr lang="en-US" dirty="0" smtClean="0"/>
              <a:t>?</a:t>
            </a:r>
          </a:p>
          <a:p>
            <a:pPr marL="0" indent="0">
              <a:buNone/>
            </a:pPr>
            <a:endParaRPr lang="en-US" dirty="0" smtClean="0"/>
          </a:p>
          <a:p>
            <a:pPr marL="0" indent="0">
              <a:buNone/>
            </a:pPr>
            <a:r>
              <a:rPr lang="en-US" dirty="0" smtClean="0"/>
              <a:t>1. Yes</a:t>
            </a:r>
          </a:p>
          <a:p>
            <a:pPr marL="0" indent="0">
              <a:buNone/>
            </a:pPr>
            <a:r>
              <a:rPr lang="en-US" dirty="0" smtClean="0"/>
              <a:t>2. No </a:t>
            </a:r>
          </a:p>
          <a:p>
            <a:pPr marL="0" indent="0">
              <a:buNone/>
            </a:pPr>
            <a:r>
              <a:rPr lang="en-US" dirty="0" smtClean="0"/>
              <a:t>3. Maybe </a:t>
            </a:r>
          </a:p>
          <a:p>
            <a:pPr marL="0" indent="0">
              <a:buNone/>
            </a:pPr>
            <a:endParaRPr lang="en-US" dirty="0"/>
          </a:p>
        </p:txBody>
      </p:sp>
    </p:spTree>
    <p:extLst>
      <p:ext uri="{BB962C8B-B14F-4D97-AF65-F5344CB8AC3E}">
        <p14:creationId xmlns:p14="http://schemas.microsoft.com/office/powerpoint/2010/main" val="93219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43350"/>
            <a:ext cx="10363200" cy="1143000"/>
          </a:xfrm>
        </p:spPr>
        <p:txBody>
          <a:bodyPr/>
          <a:lstStyle/>
          <a:p>
            <a:r>
              <a:rPr lang="en-US" dirty="0" smtClean="0"/>
              <a:t>What types of protocols might be best practice for FCR?</a:t>
            </a:r>
            <a:endParaRPr lang="en-US" dirty="0"/>
          </a:p>
        </p:txBody>
      </p:sp>
      <p:sp>
        <p:nvSpPr>
          <p:cNvPr id="3" name="Content Placeholder 2"/>
          <p:cNvSpPr>
            <a:spLocks noGrp="1"/>
          </p:cNvSpPr>
          <p:nvPr>
            <p:ph idx="1"/>
          </p:nvPr>
        </p:nvSpPr>
        <p:spPr/>
        <p:txBody>
          <a:bodyPr/>
          <a:lstStyle/>
          <a:p>
            <a:pPr>
              <a:buNone/>
            </a:pPr>
            <a:r>
              <a:rPr lang="en-US" dirty="0" smtClean="0"/>
              <a:t>Category E protocols               Multiple Operative Procedures</a:t>
            </a:r>
          </a:p>
          <a:p>
            <a:pPr>
              <a:buNone/>
            </a:pPr>
            <a:r>
              <a:rPr lang="en-US" dirty="0" smtClean="0"/>
              <a:t>All USDA species		    Food and/or Fluid Regulation</a:t>
            </a:r>
          </a:p>
          <a:p>
            <a:pPr>
              <a:buNone/>
            </a:pPr>
            <a:r>
              <a:rPr lang="en-US" dirty="0" smtClean="0"/>
              <a:t>Behavior Studies		    Breeding </a:t>
            </a:r>
          </a:p>
          <a:p>
            <a:pPr>
              <a:buNone/>
            </a:pPr>
            <a:r>
              <a:rPr lang="en-US" dirty="0" smtClean="0"/>
              <a:t>Non-human primates	             Prolonged Restraint</a:t>
            </a:r>
          </a:p>
          <a:p>
            <a:pPr>
              <a:buNone/>
            </a:pPr>
            <a:r>
              <a:rPr lang="en-US" dirty="0" smtClean="0"/>
              <a:t>Exceptions to Standards	    Euthanasia/tissue harvest</a:t>
            </a:r>
          </a:p>
          <a:p>
            <a:pPr>
              <a:buNone/>
            </a:pPr>
            <a:r>
              <a:rPr lang="en-US" dirty="0" smtClean="0"/>
              <a:t>Major Survival Surgery	    Dogs/cats</a:t>
            </a:r>
          </a:p>
          <a:p>
            <a:pPr>
              <a:buNone/>
            </a:pPr>
            <a:r>
              <a:rPr lang="en-US" dirty="0" smtClean="0"/>
              <a:t>Minor Survival Surgery           Complete Freund’s Adjuvant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 swoosh">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swoosh</Template>
  <TotalTime>887</TotalTime>
  <Words>1476</Words>
  <Application>Microsoft Office PowerPoint</Application>
  <PresentationFormat>Widescreen</PresentationFormat>
  <Paragraphs>166</Paragraphs>
  <Slides>23</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ＭＳ Ｐゴシック</vt:lpstr>
      <vt:lpstr>Arial</vt:lpstr>
      <vt:lpstr>Calibri</vt:lpstr>
      <vt:lpstr>Times New Roman</vt:lpstr>
      <vt:lpstr>Wingdings</vt:lpstr>
      <vt:lpstr>blue swoosh</vt:lpstr>
      <vt:lpstr>Custom Design</vt:lpstr>
      <vt:lpstr>Full Committee Review (FCR) vs. Designated Member Review (DMR) For New IACUC Members</vt:lpstr>
      <vt:lpstr>GOALS</vt:lpstr>
      <vt:lpstr>OBJECTIVES</vt:lpstr>
      <vt:lpstr>METHODS OF PROTOCOL REVIEW</vt:lpstr>
      <vt:lpstr>FCR </vt:lpstr>
      <vt:lpstr>DMR</vt:lpstr>
      <vt:lpstr>DMR</vt:lpstr>
      <vt:lpstr>What do you think?</vt:lpstr>
      <vt:lpstr>What types of protocols might be best practice for FCR?</vt:lpstr>
      <vt:lpstr>DMR or FCR?</vt:lpstr>
      <vt:lpstr>DMR vs. FCR</vt:lpstr>
      <vt:lpstr>You should now be able to….</vt:lpstr>
      <vt:lpstr>Summative Assessments</vt:lpstr>
      <vt:lpstr>Summative Assessment: FCR vs. DMR</vt:lpstr>
      <vt:lpstr>Summative Assessment: FCR vs. DMR</vt:lpstr>
      <vt:lpstr>FCR vs. DMR</vt:lpstr>
      <vt:lpstr>FCR vs. DMR</vt:lpstr>
      <vt:lpstr>Summative Assessment: FCR vs. DMR</vt:lpstr>
      <vt:lpstr>Appendices</vt:lpstr>
      <vt:lpstr>Guidance on Use of Telecommunications</vt:lpstr>
      <vt:lpstr>DMR subsequent to FCR</vt:lpstr>
      <vt:lpstr>Guidance on Use of Telecommunications</vt:lpstr>
      <vt:lpstr>DMR subsequent to FCR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ICARE training module: FCR vs DMR</dc:title>
  <dc:subject>ICARE training module: FCR vs DMR</dc:subject>
  <dc:creator>ICARE Project</dc:creator>
  <cp:keywords>ICARE training module: FCR vs DMR</cp:keywords>
  <cp:lastModifiedBy>OLAW</cp:lastModifiedBy>
  <cp:revision>40</cp:revision>
  <dcterms:created xsi:type="dcterms:W3CDTF">2016-08-12T17:33:28Z</dcterms:created>
  <dcterms:modified xsi:type="dcterms:W3CDTF">2017-10-04T15:46:17Z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